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32"/>
  </p:notesMasterIdLst>
  <p:sldIdLst>
    <p:sldId id="329" r:id="rId2"/>
    <p:sldId id="273" r:id="rId3"/>
    <p:sldId id="287" r:id="rId4"/>
    <p:sldId id="288" r:id="rId5"/>
    <p:sldId id="289" r:id="rId6"/>
    <p:sldId id="300" r:id="rId7"/>
    <p:sldId id="297" r:id="rId8"/>
    <p:sldId id="286" r:id="rId9"/>
    <p:sldId id="318" r:id="rId10"/>
    <p:sldId id="277" r:id="rId11"/>
    <p:sldId id="340" r:id="rId12"/>
    <p:sldId id="344" r:id="rId13"/>
    <p:sldId id="342" r:id="rId14"/>
    <p:sldId id="345" r:id="rId15"/>
    <p:sldId id="309" r:id="rId16"/>
    <p:sldId id="331" r:id="rId17"/>
    <p:sldId id="264" r:id="rId18"/>
    <p:sldId id="330" r:id="rId19"/>
    <p:sldId id="301" r:id="rId20"/>
    <p:sldId id="319" r:id="rId21"/>
    <p:sldId id="346" r:id="rId22"/>
    <p:sldId id="320" r:id="rId23"/>
    <p:sldId id="321" r:id="rId24"/>
    <p:sldId id="265" r:id="rId25"/>
    <p:sldId id="324" r:id="rId26"/>
    <p:sldId id="298" r:id="rId27"/>
    <p:sldId id="333" r:id="rId28"/>
    <p:sldId id="292" r:id="rId29"/>
    <p:sldId id="303" r:id="rId30"/>
    <p:sldId id="307" r:id="rId3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CC"/>
    <a:srgbClr val="FFFF99"/>
    <a:srgbClr val="FF99CC"/>
    <a:srgbClr val="FF6600"/>
    <a:srgbClr val="FF6699"/>
    <a:srgbClr val="FF3399"/>
    <a:srgbClr val="FF3300"/>
    <a:srgbClr val="9C4A3C"/>
    <a:srgbClr val="D60093"/>
    <a:srgbClr val="8759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59" autoAdjust="0"/>
    <p:restoredTop sz="93818" autoAdjust="0"/>
  </p:normalViewPr>
  <p:slideViewPr>
    <p:cSldViewPr>
      <p:cViewPr varScale="1">
        <p:scale>
          <a:sx n="109" d="100"/>
          <a:sy n="109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48484057326963886"/>
          <c:y val="0.69762495090530052"/>
          <c:w val="0.37237992074954818"/>
          <c:h val="0.283359360697012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46"/>
          </c:dPt>
          <c:dPt>
            <c:idx val="1"/>
            <c:explosion val="31"/>
          </c:dPt>
          <c:dLbls>
            <c:dLbl>
              <c:idx val="0"/>
              <c:layout>
                <c:manualLayout>
                  <c:x val="-1.139132688960486E-2"/>
                  <c:y val="5.1240394259792731E-3"/>
                </c:manualLayout>
              </c:layout>
              <c:tx>
                <c:rich>
                  <a:bodyPr/>
                  <a:lstStyle/>
                  <a:p>
                    <a:r>
                      <a:rPr lang="ru-RU" sz="1399" dirty="0" smtClean="0">
                        <a:latin typeface="Cambria" pitchFamily="18" charset="0"/>
                      </a:rPr>
                      <a:t>65,1</a:t>
                    </a:r>
                    <a:r>
                      <a:rPr lang="en-US" sz="1399" dirty="0" smtClean="0">
                        <a:latin typeface="Cambria" pitchFamily="18" charset="0"/>
                      </a:rPr>
                      <a:t>%</a:t>
                    </a:r>
                    <a:endParaRPr lang="en-US" sz="1400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dLbl>
              <c:idx val="1"/>
              <c:layout>
                <c:manualLayout>
                  <c:x val="2.5277099040859194E-3"/>
                  <c:y val="2.3663998676402578E-2"/>
                </c:manualLayout>
              </c:layout>
              <c:tx>
                <c:rich>
                  <a:bodyPr/>
                  <a:lstStyle/>
                  <a:p>
                    <a:r>
                      <a:rPr lang="ru-RU" sz="1399" dirty="0" smtClean="0">
                        <a:latin typeface="Cambria" pitchFamily="18" charset="0"/>
                      </a:rPr>
                      <a:t>22,1</a:t>
                    </a:r>
                    <a:r>
                      <a:rPr lang="en-US" sz="1399" dirty="0" smtClean="0">
                        <a:latin typeface="Cambria" pitchFamily="18" charset="0"/>
                      </a:rPr>
                      <a:t>%</a:t>
                    </a:r>
                    <a:endParaRPr lang="en-US" sz="1400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dLbl>
              <c:idx val="2"/>
              <c:layout>
                <c:manualLayout>
                  <c:x val="-9.1917284937101818E-3"/>
                  <c:y val="1.1352469043209973E-2"/>
                </c:manualLayout>
              </c:layout>
              <c:tx>
                <c:rich>
                  <a:bodyPr/>
                  <a:lstStyle/>
                  <a:p>
                    <a:r>
                      <a:rPr lang="ru-RU" sz="1399" dirty="0" smtClean="0">
                        <a:latin typeface="Cambria" pitchFamily="18" charset="0"/>
                      </a:rPr>
                      <a:t>9,5</a:t>
                    </a:r>
                    <a:r>
                      <a:rPr lang="en-US" sz="1399" dirty="0" smtClean="0">
                        <a:latin typeface="Cambria" pitchFamily="18" charset="0"/>
                      </a:rPr>
                      <a:t>%</a:t>
                    </a:r>
                    <a:endParaRPr lang="en-US" sz="1400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dLbl>
              <c:idx val="3"/>
              <c:delete val="1"/>
            </c:dLbl>
            <c:dLbl>
              <c:idx val="4"/>
              <c:layout>
                <c:manualLayout>
                  <c:x val="6.3860167952280472E-2"/>
                  <c:y val="-1.9461459317076171E-2"/>
                </c:manualLayout>
              </c:layout>
              <c:tx>
                <c:rich>
                  <a:bodyPr/>
                  <a:lstStyle/>
                  <a:p>
                    <a:r>
                      <a:rPr lang="ru-RU" sz="1399" dirty="0" smtClean="0">
                        <a:latin typeface="Cambria" pitchFamily="18" charset="0"/>
                      </a:rPr>
                      <a:t>0,6</a:t>
                    </a:r>
                    <a:r>
                      <a:rPr lang="en-US" sz="1399" dirty="0" smtClean="0">
                        <a:latin typeface="Cambria" pitchFamily="18" charset="0"/>
                      </a:rPr>
                      <a:t>%</a:t>
                    </a:r>
                    <a:endParaRPr lang="en-US" sz="1400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dLbl>
              <c:idx val="5"/>
              <c:layout>
                <c:manualLayout>
                  <c:x val="0.15954571590207334"/>
                  <c:y val="2.019464001688135E-2"/>
                </c:manualLayout>
              </c:layout>
              <c:tx>
                <c:rich>
                  <a:bodyPr/>
                  <a:lstStyle/>
                  <a:p>
                    <a:r>
                      <a:rPr lang="en-US" sz="1399" dirty="0" smtClean="0">
                        <a:latin typeface="Cambria" pitchFamily="18" charset="0"/>
                      </a:rPr>
                      <a:t>2</a:t>
                    </a:r>
                    <a:r>
                      <a:rPr lang="ru-RU" sz="1399" dirty="0" smtClean="0">
                        <a:latin typeface="Cambria" pitchFamily="18" charset="0"/>
                      </a:rPr>
                      <a:t>,7</a:t>
                    </a:r>
                    <a:r>
                      <a:rPr lang="en-US" sz="1399" dirty="0" smtClean="0">
                        <a:latin typeface="Cambria" pitchFamily="18" charset="0"/>
                      </a:rPr>
                      <a:t>%</a:t>
                    </a:r>
                    <a:endParaRPr lang="en-US" sz="1400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399">
                    <a:latin typeface="Cambria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Жилищно-коммунальное и дорожное хозяйство - 76 360,1 тыс. руб.</c:v>
                </c:pt>
                <c:pt idx="1">
                  <c:v>Физическая культура и спорт - 25 892,8 тыс. руб.</c:v>
                </c:pt>
                <c:pt idx="2">
                  <c:v>Общегосударственные вопросы - 11 192,0 тыс. руб.</c:v>
                </c:pt>
                <c:pt idx="3">
                  <c:v>Социальная политика - 69,0 тыс. руб.</c:v>
                </c:pt>
                <c:pt idx="4">
                  <c:v>Межбюджетные трансферты - 628,8 тыс.руб.</c:v>
                </c:pt>
                <c:pt idx="5">
                  <c:v>Условно-утвержденные расходы - 3 100,0 тыс.руб.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0.65100000000000136</c:v>
                </c:pt>
                <c:pt idx="1">
                  <c:v>0.22100000000000031</c:v>
                </c:pt>
                <c:pt idx="2">
                  <c:v>9.5000000000000209E-2</c:v>
                </c:pt>
                <c:pt idx="3">
                  <c:v>1.0000000000000024E-3</c:v>
                </c:pt>
                <c:pt idx="4">
                  <c:v>5.0000000000000088E-3</c:v>
                </c:pt>
                <c:pt idx="5">
                  <c:v>2.7000000000000073E-2</c:v>
                </c:pt>
              </c:numCache>
            </c:numRef>
          </c:val>
        </c:ser>
        <c:dLbls>
          <c:showPercent val="1"/>
        </c:dLbls>
      </c:pie3DChart>
      <c:spPr>
        <a:noFill/>
        <a:ln w="25374">
          <a:noFill/>
        </a:ln>
      </c:spPr>
    </c:plotArea>
    <c:legend>
      <c:legendPos val="t"/>
      <c:layout>
        <c:manualLayout>
          <c:xMode val="edge"/>
          <c:yMode val="edge"/>
          <c:x val="8.3994349534442153E-2"/>
          <c:y val="1.4904943679636221E-2"/>
          <c:w val="0.89362888729818268"/>
          <c:h val="0.6784650400673351"/>
        </c:manualLayout>
      </c:layout>
      <c:txPr>
        <a:bodyPr/>
        <a:lstStyle/>
        <a:p>
          <a:pPr>
            <a:defRPr sz="1399" b="1">
              <a:latin typeface="Cambria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7637451860573531"/>
          <c:y val="0.17089574764575127"/>
          <c:w val="0.33003300330033031"/>
          <c:h val="0.118546845124283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2"/>
          <c:dLbls>
            <c:dLbl>
              <c:idx val="0"/>
              <c:layout>
                <c:manualLayout>
                  <c:x val="0.12166049082189796"/>
                  <c:y val="-6.4717924860201337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63,3</a:t>
                    </a:r>
                    <a:r>
                      <a:rPr lang="en-US" b="0" dirty="0" smtClean="0"/>
                      <a:t>%</a:t>
                    </a:r>
                    <a:endParaRPr lang="en-US" b="0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-0.15902911992822441"/>
                  <c:y val="4.9962041254675772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21,5%</a:t>
                    </a:r>
                    <a:endParaRPr lang="en-US" b="0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-7.8829565975383986E-2"/>
                  <c:y val="2.3164864397782741E-3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9,3%</a:t>
                    </a:r>
                    <a:endParaRPr lang="en-US" b="0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1.3029599260533554E-2"/>
                  <c:y val="-1.8838763285560885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0,5</a:t>
                    </a:r>
                    <a:r>
                      <a:rPr lang="en-US" b="0" dirty="0" smtClean="0"/>
                      <a:t>%</a:t>
                    </a:r>
                    <a:endParaRPr lang="en-US" b="0" dirty="0"/>
                  </a:p>
                </c:rich>
              </c:tx>
              <c:dLblPos val="bestFit"/>
            </c:dLbl>
            <c:dLbl>
              <c:idx val="4"/>
              <c:delete val="1"/>
            </c:dLbl>
            <c:dLbl>
              <c:idx val="5"/>
              <c:layout>
                <c:manualLayout>
                  <c:x val="0.15100519383506392"/>
                  <c:y val="-1.29366340695479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5,3%</a:t>
                    </a:r>
                    <a:endParaRPr lang="en-US" dirty="0"/>
                  </a:p>
                </c:rich>
              </c:tx>
              <c:dLblPos val="bestFit"/>
            </c:dLbl>
            <c:dLbl>
              <c:idx val="6"/>
              <c:delete val="1"/>
            </c:dLbl>
            <c:dLbl>
              <c:idx val="7"/>
              <c:layout>
                <c:manualLayout>
                  <c:x val="2.8230967548614227E-3"/>
                  <c:y val="-8.7739763051013026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3.7018134061974069E-3"/>
                  <c:y val="-0.16830451446590419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1.4104330708661441E-3"/>
                  <c:y val="-0.10694617328992326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1.4673993875765528E-2"/>
                  <c:y val="-9.3808354106221764E-2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8.1193485270770541E-2"/>
                  <c:y val="-7.71499754178743E-2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2.3433062993000801E-2"/>
                  <c:y val="2.7645311837081205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14</a:t>
                    </a:r>
                    <a:r>
                      <a:rPr lang="ru-RU" b="0" dirty="0" smtClean="0"/>
                      <a:t>,0%</a:t>
                    </a:r>
                    <a:endParaRPr lang="en-US" b="0" dirty="0"/>
                  </a:p>
                </c:rich>
              </c:tx>
              <c:dLblPos val="bestFit"/>
            </c:dLbl>
            <c:dLbl>
              <c:idx val="13"/>
              <c:layout>
                <c:manualLayout>
                  <c:x val="4.1835083114610684E-2"/>
                  <c:y val="-3.2924864246754455E-2"/>
                </c:manualLayout>
              </c:layout>
              <c:dLblPos val="bestFit"/>
              <c:showVal val="1"/>
            </c:dLbl>
            <c:dLbl>
              <c:idx val="14"/>
              <c:layout>
                <c:manualLayout>
                  <c:x val="0.13568427384076989"/>
                  <c:y val="-6.541685846897366E-2"/>
                </c:manualLayout>
              </c:layout>
              <c:dLblPos val="bestFit"/>
              <c:showVal val="1"/>
            </c:dLbl>
            <c:dLbl>
              <c:idx val="15"/>
              <c:layout>
                <c:manualLayout>
                  <c:x val="7.4439506721475524E-3"/>
                  <c:y val="-3.5555197284684002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9,3%</a:t>
                    </a:r>
                    <a:endParaRPr lang="en-US" b="0" dirty="0"/>
                  </a:p>
                </c:rich>
              </c:tx>
              <c:dLblPos val="bestFit"/>
            </c:dLbl>
            <c:dLbl>
              <c:idx val="16"/>
              <c:layout>
                <c:manualLayout>
                  <c:x val="5.0874347294745027E-2"/>
                  <c:y val="-2.278031395842188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5</a:t>
                    </a:r>
                    <a:r>
                      <a:rPr lang="ru-RU" b="0" dirty="0" smtClean="0"/>
                      <a:t>,0%</a:t>
                    </a:r>
                    <a:endParaRPr lang="en-US" b="0" dirty="0"/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6"/>
                <c:pt idx="0">
                  <c:v>Жилищно-коммунальное и дорожное хозяйство 76 154,4 тыс. руб.</c:v>
                </c:pt>
                <c:pt idx="1">
                  <c:v>Физическая культура и спорт - 25 892,8 тыс. руб.</c:v>
                </c:pt>
                <c:pt idx="2">
                  <c:v>Общегосударственные вопросы - 11 192,0 тыс. руб.</c:v>
                </c:pt>
                <c:pt idx="3">
                  <c:v>Социальная политика - 69,0 тыс. руб.</c:v>
                </c:pt>
                <c:pt idx="4">
                  <c:v>Межбюджетные трансферты - 628,8 тыс. руб.</c:v>
                </c:pt>
                <c:pt idx="5">
                  <c:v>Условно утвержденные расходы - 6 400,0 тыс.руб.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0.63300000000000123</c:v>
                </c:pt>
                <c:pt idx="1">
                  <c:v>0.21500000000000027</c:v>
                </c:pt>
                <c:pt idx="2">
                  <c:v>9.3000000000000208E-2</c:v>
                </c:pt>
                <c:pt idx="3">
                  <c:v>1.0000000000000024E-3</c:v>
                </c:pt>
                <c:pt idx="4">
                  <c:v>5.0000000000000088E-3</c:v>
                </c:pt>
                <c:pt idx="5">
                  <c:v>5.3000000000000012E-2</c:v>
                </c:pt>
              </c:numCache>
            </c:numRef>
          </c:val>
        </c:ser>
        <c:dLbls>
          <c:showPercent val="1"/>
        </c:dLbls>
      </c:pie3DChart>
      <c:spPr>
        <a:noFill/>
        <a:ln w="25376">
          <a:noFill/>
        </a:ln>
      </c:spPr>
    </c:plotArea>
    <c:legend>
      <c:legendPos val="t"/>
      <c:layout>
        <c:manualLayout>
          <c:xMode val="edge"/>
          <c:yMode val="edge"/>
          <c:x val="2.4922118380062312E-2"/>
          <c:y val="0.32549262021977904"/>
          <c:w val="0.96920137394401262"/>
          <c:h val="0.64084343389660725"/>
        </c:manualLayout>
      </c:layout>
      <c:overlay val="1"/>
    </c:legend>
    <c:plotVisOnly val="1"/>
    <c:dispBlanksAs val="zero"/>
  </c:chart>
  <c:txPr>
    <a:bodyPr/>
    <a:lstStyle/>
    <a:p>
      <a:pPr>
        <a:defRPr sz="1399" b="1">
          <a:latin typeface="Cambria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9277822181775115"/>
          <c:y val="4.7102220330567129E-5"/>
          <c:w val="0.35164485203312429"/>
          <c:h val="0.542445901072720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8"/>
          <c:dLbls>
            <c:dLbl>
              <c:idx val="0"/>
              <c:delete val="1"/>
            </c:dLbl>
            <c:dLbl>
              <c:idx val="1"/>
              <c:layout>
                <c:manualLayout>
                  <c:x val="-0.11335195514286554"/>
                  <c:y val="8.3192916836401024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mbria" pitchFamily="18" charset="0"/>
                      </a:rPr>
                      <a:t>22,3</a:t>
                    </a:r>
                    <a:r>
                      <a:rPr lang="en-US" sz="1400" dirty="0" smtClean="0">
                        <a:latin typeface="Cambria" pitchFamily="18" charset="0"/>
                      </a:rPr>
                      <a:t>%</a:t>
                    </a:r>
                    <a:endParaRPr lang="en-US" sz="1400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dLbl>
              <c:idx val="2"/>
              <c:layout>
                <c:manualLayout>
                  <c:x val="4.2198245434490553E-3"/>
                  <c:y val="-1.728010159365018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mbria" pitchFamily="18" charset="0"/>
                      </a:rPr>
                      <a:t>9,6%</a:t>
                    </a:r>
                    <a:endParaRPr lang="en-US" sz="1400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dLbl>
              <c:idx val="3"/>
              <c:layout>
                <c:manualLayout>
                  <c:x val="0.34937963086180912"/>
                  <c:y val="3.01527067980101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Cambria" pitchFamily="18" charset="0"/>
                      </a:rPr>
                      <a:t>67,5</a:t>
                    </a:r>
                    <a:r>
                      <a:rPr lang="en-US" dirty="0" smtClean="0">
                        <a:latin typeface="Cambria" pitchFamily="18" charset="0"/>
                      </a:rPr>
                      <a:t>%</a:t>
                    </a:r>
                    <a:endParaRPr lang="en-US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dLbl>
              <c:idx val="4"/>
              <c:layout>
                <c:manualLayout>
                  <c:x val="5.3610343376533177E-2"/>
                  <c:y val="-3.687668962707860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Cambria" pitchFamily="18" charset="0"/>
                      </a:rPr>
                      <a:t>0,5</a:t>
                    </a:r>
                    <a:r>
                      <a:rPr lang="en-US" sz="1400" dirty="0" smtClean="0">
                        <a:latin typeface="Cambria" pitchFamily="18" charset="0"/>
                      </a:rPr>
                      <a:t>%</a:t>
                    </a:r>
                    <a:endParaRPr lang="en-US" sz="1400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dLbl>
              <c:idx val="5"/>
              <c:layout>
                <c:manualLayout>
                  <c:x val="0.15100519383506397"/>
                  <c:y val="-1.2936634069547941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2.8230967548614249E-3"/>
                  <c:y val="-8.7739763051013067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3.7018134061974077E-3"/>
                  <c:y val="-0.16830451446590425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1.4104330708661443E-3"/>
                  <c:y val="-0.10694617328992327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1.4673993875765528E-2"/>
                  <c:y val="-9.3808354106221778E-2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8.1193485270770541E-2"/>
                  <c:y val="-7.71499754178743E-2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2.3433062993000815E-2"/>
                  <c:y val="2.764531183708121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ambria" pitchFamily="18" charset="0"/>
                      </a:rPr>
                      <a:t>14</a:t>
                    </a:r>
                    <a:r>
                      <a:rPr lang="ru-RU" sz="1400" dirty="0" smtClean="0">
                        <a:latin typeface="Cambria" pitchFamily="18" charset="0"/>
                      </a:rPr>
                      <a:t>,0%</a:t>
                    </a:r>
                    <a:endParaRPr lang="en-US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dLbl>
              <c:idx val="13"/>
              <c:layout>
                <c:manualLayout>
                  <c:x val="4.1835083114610712E-2"/>
                  <c:y val="-3.2924864246754455E-2"/>
                </c:manualLayout>
              </c:layout>
              <c:dLblPos val="bestFit"/>
              <c:showVal val="1"/>
            </c:dLbl>
            <c:dLbl>
              <c:idx val="14"/>
              <c:layout>
                <c:manualLayout>
                  <c:x val="0.13568427384076989"/>
                  <c:y val="-6.5416858468973674E-2"/>
                </c:manualLayout>
              </c:layout>
              <c:dLblPos val="bestFit"/>
              <c:showVal val="1"/>
            </c:dLbl>
            <c:dLbl>
              <c:idx val="15"/>
              <c:layout>
                <c:manualLayout>
                  <c:x val="7.4439506721475524E-3"/>
                  <c:y val="-3.555519728468405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ambria" pitchFamily="18" charset="0"/>
                      </a:rPr>
                      <a:t>9,3%</a:t>
                    </a:r>
                    <a:endParaRPr lang="en-US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dLbl>
              <c:idx val="16"/>
              <c:layout>
                <c:manualLayout>
                  <c:x val="5.0874347294745027E-2"/>
                  <c:y val="-2.278031395842189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Cambria" pitchFamily="18" charset="0"/>
                      </a:rPr>
                      <a:t>5</a:t>
                    </a:r>
                    <a:r>
                      <a:rPr lang="ru-RU" sz="1400" dirty="0" smtClean="0">
                        <a:latin typeface="Cambria" pitchFamily="18" charset="0"/>
                      </a:rPr>
                      <a:t>,0%</a:t>
                    </a:r>
                    <a:endParaRPr lang="en-US" dirty="0">
                      <a:latin typeface="Cambria" pitchFamily="18" charset="0"/>
                    </a:endParaRPr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400">
                    <a:latin typeface="Cambria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Жилищно-коммунальное  и дорожное хозяйство- 78 585,2 тыс.руб.</c:v>
                </c:pt>
                <c:pt idx="1">
                  <c:v>Физическая культура и спорт - 25 892,8 тыс.руб.</c:v>
                </c:pt>
                <c:pt idx="2">
                  <c:v>Общегосударственные вопросы - 11 192,0 тыс.руб.</c:v>
                </c:pt>
                <c:pt idx="3">
                  <c:v>Социальная политика - 69,0 тыс.руб.</c:v>
                </c:pt>
                <c:pt idx="4">
                  <c:v>Межбюджетные трансферты - 628,8 тыс. руб.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0.67500000000000149</c:v>
                </c:pt>
                <c:pt idx="1">
                  <c:v>0.223</c:v>
                </c:pt>
                <c:pt idx="2">
                  <c:v>9.6000000000000002E-2</c:v>
                </c:pt>
                <c:pt idx="3">
                  <c:v>1.0000000000000024E-3</c:v>
                </c:pt>
                <c:pt idx="4">
                  <c:v>5.0000000000000088E-3</c:v>
                </c:pt>
              </c:numCache>
            </c:numRef>
          </c:val>
        </c:ser>
      </c:pie3DChart>
      <c:spPr>
        <a:noFill/>
        <a:ln w="25403">
          <a:noFill/>
        </a:ln>
      </c:spPr>
    </c:plotArea>
    <c:legend>
      <c:legendPos val="t"/>
      <c:layout>
        <c:manualLayout>
          <c:xMode val="edge"/>
          <c:yMode val="edge"/>
          <c:x val="0"/>
          <c:y val="0.32500418528765168"/>
          <c:w val="0.93182928220929129"/>
          <c:h val="0.64084336246960161"/>
        </c:manualLayout>
      </c:layout>
      <c:overlay val="1"/>
      <c:txPr>
        <a:bodyPr/>
        <a:lstStyle/>
        <a:p>
          <a:pPr>
            <a:defRPr sz="1400" b="1" kern="800" baseline="0">
              <a:latin typeface="Cambria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C6EB4-49DC-4A96-AD45-CD9E8A2A0189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032070-3EC0-4CD4-9D37-1B3706D89728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Виды доходов бюджета</a:t>
          </a:r>
          <a:endParaRPr lang="ru-RU" sz="2400" b="1" dirty="0">
            <a:solidFill>
              <a:schemeClr val="tx1"/>
            </a:solidFill>
          </a:endParaRPr>
        </a:p>
      </dgm:t>
    </dgm:pt>
    <dgm:pt modelId="{50F2EECE-A3DF-421B-8B27-016ABC00958F}" type="parTrans" cxnId="{93CC6201-B9FB-4984-90BE-49B572F3B26E}">
      <dgm:prSet/>
      <dgm:spPr/>
      <dgm:t>
        <a:bodyPr/>
        <a:lstStyle/>
        <a:p>
          <a:endParaRPr lang="ru-RU"/>
        </a:p>
      </dgm:t>
    </dgm:pt>
    <dgm:pt modelId="{E725B546-FC43-40D4-91D4-C98A0A312837}" type="sibTrans" cxnId="{93CC6201-B9FB-4984-90BE-49B572F3B26E}">
      <dgm:prSet/>
      <dgm:spPr/>
      <dgm:t>
        <a:bodyPr/>
        <a:lstStyle/>
        <a:p>
          <a:endParaRPr lang="ru-RU"/>
        </a:p>
      </dgm:t>
    </dgm:pt>
    <dgm:pt modelId="{214AEE92-0C8E-4F30-AEA3-FC77E99BC985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Cambria" pitchFamily="18" charset="0"/>
            </a:rPr>
            <a:t>НАЛОГОВЫЕ ДОХОДЫ </a:t>
          </a:r>
        </a:p>
        <a:p>
          <a:r>
            <a:rPr lang="ru-RU" sz="1400" b="0" u="none" dirty="0" smtClean="0">
              <a:solidFill>
                <a:schemeClr val="tx1"/>
              </a:solidFill>
              <a:latin typeface="Cambria" pitchFamily="18" charset="0"/>
            </a:rPr>
            <a:t>Поступления от уплаты налогов, установленных Налоговым кодексом Российской Федерации, например: налог на доходы физических лиц, земельный налог, налог на имущество физических лиц </a:t>
          </a:r>
        </a:p>
        <a:p>
          <a:endParaRPr lang="ru-RU" sz="1200" b="0" u="none" dirty="0">
            <a:solidFill>
              <a:schemeClr val="tx1"/>
            </a:solidFill>
          </a:endParaRPr>
        </a:p>
      </dgm:t>
    </dgm:pt>
    <dgm:pt modelId="{AD58913A-FE35-4BB1-A995-6596FAC9AEC8}" type="parTrans" cxnId="{353B1337-09A9-494B-B5A4-08D416F95F8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7A4D2ED-C405-47B3-915B-BA30F637554C}" type="sibTrans" cxnId="{353B1337-09A9-494B-B5A4-08D416F95F8D}">
      <dgm:prSet/>
      <dgm:spPr/>
      <dgm:t>
        <a:bodyPr/>
        <a:lstStyle/>
        <a:p>
          <a:endParaRPr lang="ru-RU"/>
        </a:p>
      </dgm:t>
    </dgm:pt>
    <dgm:pt modelId="{25A00A5A-76CD-483A-8707-598B72133946}">
      <dgm:prSet phldrT="[Текст]" custT="1"/>
      <dgm:spPr>
        <a:solidFill>
          <a:srgbClr val="92D050"/>
        </a:solidFill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coolSlant"/>
        </a:sp3d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Cambria" pitchFamily="18" charset="0"/>
            </a:rPr>
            <a:t>БЕЗВОЗМЕЗДНЫЕ ПОСТУПЛЕНИЯ </a:t>
          </a:r>
          <a:r>
            <a:rPr lang="ru-RU" sz="1400" b="0" u="none" dirty="0" smtClean="0">
              <a:solidFill>
                <a:schemeClr val="tx1"/>
              </a:solidFill>
              <a:latin typeface="Cambria" pitchFamily="18" charset="0"/>
            </a:rPr>
            <a:t>средства, поступающие в бюджет на безвозвратной и безвозмездной основе (межбюджетные трансферты в виде дотаций, субсидий, субвенций), а также добровольные пожертвования от физических и юридических лиц </a:t>
          </a:r>
          <a:endParaRPr lang="ru-RU" sz="1400" b="1" u="sng" dirty="0">
            <a:solidFill>
              <a:schemeClr val="tx1"/>
            </a:solidFill>
            <a:latin typeface="Cambria" pitchFamily="18" charset="0"/>
          </a:endParaRPr>
        </a:p>
      </dgm:t>
    </dgm:pt>
    <dgm:pt modelId="{264CC08D-5EAA-4DF5-B141-EB2646C7E426}" type="parTrans" cxnId="{5792A57B-76F8-4EB7-B715-AC696FD7B218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3F278277-B383-4AFF-8763-032FF2A50A93}" type="sibTrans" cxnId="{5792A57B-76F8-4EB7-B715-AC696FD7B218}">
      <dgm:prSet/>
      <dgm:spPr/>
      <dgm:t>
        <a:bodyPr/>
        <a:lstStyle/>
        <a:p>
          <a:endParaRPr lang="ru-RU"/>
        </a:p>
      </dgm:t>
    </dgm:pt>
    <dgm:pt modelId="{F69AFFA6-051A-4652-B4A1-DF1245417B2A}">
      <dgm:prSet phldrT="[Текст]" custT="1"/>
      <dgm:spPr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coolSlant"/>
        </a:sp3d>
      </dgm:spPr>
      <dgm:t>
        <a:bodyPr/>
        <a:lstStyle/>
        <a:p>
          <a:r>
            <a:rPr lang="ru-RU" sz="1400" b="1" u="sng" dirty="0" smtClean="0">
              <a:solidFill>
                <a:schemeClr val="tx1"/>
              </a:solidFill>
              <a:latin typeface="Cambria" pitchFamily="18" charset="0"/>
            </a:rPr>
            <a:t>НЕНАЛОГОВЫЕ ДОХОДЫ</a:t>
          </a:r>
        </a:p>
        <a:p>
          <a:r>
            <a:rPr lang="ru-RU" sz="1400" b="0" u="none" dirty="0" smtClean="0">
              <a:solidFill>
                <a:schemeClr val="tx1"/>
              </a:solidFill>
              <a:latin typeface="Cambria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 , </a:t>
          </a:r>
        </a:p>
        <a:p>
          <a:r>
            <a:rPr lang="ru-RU" sz="1400" b="0" u="none" dirty="0" smtClean="0">
              <a:solidFill>
                <a:schemeClr val="tx1"/>
              </a:solidFill>
              <a:latin typeface="Cambria" pitchFamily="18" charset="0"/>
            </a:rPr>
            <a:t>например: доходы от сдачи в аренду имущества находящегося в муниципальной собственности, доходы от продажи имущества, от эксплуатации дорог местного значения, от штрафных  санкций</a:t>
          </a:r>
          <a:endParaRPr lang="ru-RU" sz="1400" b="0" u="sng" dirty="0">
            <a:solidFill>
              <a:schemeClr val="tx1"/>
            </a:solidFill>
            <a:latin typeface="Cambria" pitchFamily="18" charset="0"/>
          </a:endParaRPr>
        </a:p>
      </dgm:t>
    </dgm:pt>
    <dgm:pt modelId="{8BCCC89A-ADC2-4EAD-BEF3-5D0C06517390}" type="sibTrans" cxnId="{999BC4B7-74C9-4192-9ECB-59CE91BABFFF}">
      <dgm:prSet/>
      <dgm:spPr/>
      <dgm:t>
        <a:bodyPr/>
        <a:lstStyle/>
        <a:p>
          <a:endParaRPr lang="ru-RU"/>
        </a:p>
      </dgm:t>
    </dgm:pt>
    <dgm:pt modelId="{EF4CB004-C3DB-4541-9066-AE241897DA68}" type="parTrans" cxnId="{999BC4B7-74C9-4192-9ECB-59CE91BABFFF}">
      <dgm:prSet/>
      <dgm:spPr/>
      <dgm:t>
        <a:bodyPr/>
        <a:lstStyle/>
        <a:p>
          <a:endParaRPr lang="ru-RU"/>
        </a:p>
      </dgm:t>
    </dgm:pt>
    <dgm:pt modelId="{97875998-43A8-4C17-95AA-B918A2D8F247}" type="pres">
      <dgm:prSet presAssocID="{07FC6EB4-49DC-4A96-AD45-CD9E8A2A01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A7852F-5ADE-408C-B6AD-B0C313A84F29}" type="pres">
      <dgm:prSet presAssocID="{58032070-3EC0-4CD4-9D37-1B3706D89728}" presName="centerShape" presStyleLbl="node0" presStyleIdx="0" presStyleCnt="1" custLinFactNeighborX="1652" custLinFactNeighborY="-46695"/>
      <dgm:spPr/>
      <dgm:t>
        <a:bodyPr/>
        <a:lstStyle/>
        <a:p>
          <a:endParaRPr lang="ru-RU"/>
        </a:p>
      </dgm:t>
    </dgm:pt>
    <dgm:pt modelId="{B3F358A0-CBF7-4CA3-B5E0-25DA6E70FD8F}" type="pres">
      <dgm:prSet presAssocID="{AD58913A-FE35-4BB1-A995-6596FAC9AEC8}" presName="parTrans" presStyleLbl="bgSibTrans2D1" presStyleIdx="0" presStyleCnt="3" custScaleX="88326" custLinFactNeighborX="6661" custLinFactNeighborY="-14968"/>
      <dgm:spPr/>
      <dgm:t>
        <a:bodyPr/>
        <a:lstStyle/>
        <a:p>
          <a:endParaRPr lang="ru-RU"/>
        </a:p>
      </dgm:t>
    </dgm:pt>
    <dgm:pt modelId="{A9C8CC39-B104-48A4-A5D6-242EB0BC8F92}" type="pres">
      <dgm:prSet presAssocID="{214AEE92-0C8E-4F30-AEA3-FC77E99BC985}" presName="node" presStyleLbl="node1" presStyleIdx="0" presStyleCnt="3" custScaleX="105291" custScaleY="213035" custRadScaleRad="144650" custRadScaleInc="-13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905C9-E359-48D3-9390-6BD50C355142}" type="pres">
      <dgm:prSet presAssocID="{264CC08D-5EAA-4DF5-B141-EB2646C7E426}" presName="parTrans" presStyleLbl="bgSibTrans2D1" presStyleIdx="1" presStyleCnt="3" custScaleX="90429" custLinFactNeighborX="7026" custLinFactNeighborY="-17376"/>
      <dgm:spPr/>
      <dgm:t>
        <a:bodyPr/>
        <a:lstStyle/>
        <a:p>
          <a:endParaRPr lang="ru-RU"/>
        </a:p>
      </dgm:t>
    </dgm:pt>
    <dgm:pt modelId="{03375184-EC35-4AAB-AA4A-160A59E6D85C}" type="pres">
      <dgm:prSet presAssocID="{25A00A5A-76CD-483A-8707-598B72133946}" presName="node" presStyleLbl="node1" presStyleIdx="1" presStyleCnt="3" custScaleX="181472" custScaleY="117278" custRadScaleRad="5208" custRadScaleInc="250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86F36-0079-4BD8-8B6C-B438444A0EEC}" type="pres">
      <dgm:prSet presAssocID="{EF4CB004-C3DB-4541-9066-AE241897DA68}" presName="parTrans" presStyleLbl="bgSibTrans2D1" presStyleIdx="2" presStyleCnt="3" custLinFactNeighborX="-9746" custLinFactNeighborY="-18553"/>
      <dgm:spPr/>
      <dgm:t>
        <a:bodyPr/>
        <a:lstStyle/>
        <a:p>
          <a:endParaRPr lang="ru-RU"/>
        </a:p>
      </dgm:t>
    </dgm:pt>
    <dgm:pt modelId="{EF5BE414-5032-47D4-803F-915C96CD5F0C}" type="pres">
      <dgm:prSet presAssocID="{F69AFFA6-051A-4652-B4A1-DF1245417B2A}" presName="node" presStyleLbl="node1" presStyleIdx="2" presStyleCnt="3" custScaleX="115281" custScaleY="276225" custRadScaleRad="129964" custRadScaleInc="22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FC0A1-8E1B-4EA6-9372-AC280573832D}" type="presOf" srcId="{07FC6EB4-49DC-4A96-AD45-CD9E8A2A0189}" destId="{97875998-43A8-4C17-95AA-B918A2D8F247}" srcOrd="0" destOrd="0" presId="urn:microsoft.com/office/officeart/2005/8/layout/radial4"/>
    <dgm:cxn modelId="{0BCF68DD-DB66-417C-BDE3-CD51F0FB5DDB}" type="presOf" srcId="{F69AFFA6-051A-4652-B4A1-DF1245417B2A}" destId="{EF5BE414-5032-47D4-803F-915C96CD5F0C}" srcOrd="0" destOrd="0" presId="urn:microsoft.com/office/officeart/2005/8/layout/radial4"/>
    <dgm:cxn modelId="{5792A57B-76F8-4EB7-B715-AC696FD7B218}" srcId="{58032070-3EC0-4CD4-9D37-1B3706D89728}" destId="{25A00A5A-76CD-483A-8707-598B72133946}" srcOrd="1" destOrd="0" parTransId="{264CC08D-5EAA-4DF5-B141-EB2646C7E426}" sibTransId="{3F278277-B383-4AFF-8763-032FF2A50A93}"/>
    <dgm:cxn modelId="{353B1337-09A9-494B-B5A4-08D416F95F8D}" srcId="{58032070-3EC0-4CD4-9D37-1B3706D89728}" destId="{214AEE92-0C8E-4F30-AEA3-FC77E99BC985}" srcOrd="0" destOrd="0" parTransId="{AD58913A-FE35-4BB1-A995-6596FAC9AEC8}" sibTransId="{C7A4D2ED-C405-47B3-915B-BA30F637554C}"/>
    <dgm:cxn modelId="{DE027215-6112-41A2-AB1D-8FEF5B6B56A1}" type="presOf" srcId="{25A00A5A-76CD-483A-8707-598B72133946}" destId="{03375184-EC35-4AAB-AA4A-160A59E6D85C}" srcOrd="0" destOrd="0" presId="urn:microsoft.com/office/officeart/2005/8/layout/radial4"/>
    <dgm:cxn modelId="{93CC6201-B9FB-4984-90BE-49B572F3B26E}" srcId="{07FC6EB4-49DC-4A96-AD45-CD9E8A2A0189}" destId="{58032070-3EC0-4CD4-9D37-1B3706D89728}" srcOrd="0" destOrd="0" parTransId="{50F2EECE-A3DF-421B-8B27-016ABC00958F}" sibTransId="{E725B546-FC43-40D4-91D4-C98A0A312837}"/>
    <dgm:cxn modelId="{5A26D475-8740-468F-A3EA-168AD1861D0C}" type="presOf" srcId="{58032070-3EC0-4CD4-9D37-1B3706D89728}" destId="{22A7852F-5ADE-408C-B6AD-B0C313A84F29}" srcOrd="0" destOrd="0" presId="urn:microsoft.com/office/officeart/2005/8/layout/radial4"/>
    <dgm:cxn modelId="{CAF5F53F-03FE-44F7-9B50-DB94337845A5}" type="presOf" srcId="{AD58913A-FE35-4BB1-A995-6596FAC9AEC8}" destId="{B3F358A0-CBF7-4CA3-B5E0-25DA6E70FD8F}" srcOrd="0" destOrd="0" presId="urn:microsoft.com/office/officeart/2005/8/layout/radial4"/>
    <dgm:cxn modelId="{64C938A9-4C7F-4390-B83C-D4503FD50172}" type="presOf" srcId="{214AEE92-0C8E-4F30-AEA3-FC77E99BC985}" destId="{A9C8CC39-B104-48A4-A5D6-242EB0BC8F92}" srcOrd="0" destOrd="0" presId="urn:microsoft.com/office/officeart/2005/8/layout/radial4"/>
    <dgm:cxn modelId="{08A8DF97-0523-45AB-99A6-6AAECC1F306C}" type="presOf" srcId="{EF4CB004-C3DB-4541-9066-AE241897DA68}" destId="{70886F36-0079-4BD8-8B6C-B438444A0EEC}" srcOrd="0" destOrd="0" presId="urn:microsoft.com/office/officeart/2005/8/layout/radial4"/>
    <dgm:cxn modelId="{999BC4B7-74C9-4192-9ECB-59CE91BABFFF}" srcId="{58032070-3EC0-4CD4-9D37-1B3706D89728}" destId="{F69AFFA6-051A-4652-B4A1-DF1245417B2A}" srcOrd="2" destOrd="0" parTransId="{EF4CB004-C3DB-4541-9066-AE241897DA68}" sibTransId="{8BCCC89A-ADC2-4EAD-BEF3-5D0C06517390}"/>
    <dgm:cxn modelId="{2EDD03FC-93D9-4D90-AF4C-42EAFC66136F}" type="presOf" srcId="{264CC08D-5EAA-4DF5-B141-EB2646C7E426}" destId="{594905C9-E359-48D3-9390-6BD50C355142}" srcOrd="0" destOrd="0" presId="urn:microsoft.com/office/officeart/2005/8/layout/radial4"/>
    <dgm:cxn modelId="{5440A831-EDF7-4683-A285-DD70B9847EF7}" type="presParOf" srcId="{97875998-43A8-4C17-95AA-B918A2D8F247}" destId="{22A7852F-5ADE-408C-B6AD-B0C313A84F29}" srcOrd="0" destOrd="0" presId="urn:microsoft.com/office/officeart/2005/8/layout/radial4"/>
    <dgm:cxn modelId="{6A78BC2D-196C-4DF0-BF40-714B0979DF52}" type="presParOf" srcId="{97875998-43A8-4C17-95AA-B918A2D8F247}" destId="{B3F358A0-CBF7-4CA3-B5E0-25DA6E70FD8F}" srcOrd="1" destOrd="0" presId="urn:microsoft.com/office/officeart/2005/8/layout/radial4"/>
    <dgm:cxn modelId="{89DF3FD0-2E77-453D-BB10-065908A0A1DE}" type="presParOf" srcId="{97875998-43A8-4C17-95AA-B918A2D8F247}" destId="{A9C8CC39-B104-48A4-A5D6-242EB0BC8F92}" srcOrd="2" destOrd="0" presId="urn:microsoft.com/office/officeart/2005/8/layout/radial4"/>
    <dgm:cxn modelId="{77DFCD20-9377-4D64-A95D-C56A66A211D5}" type="presParOf" srcId="{97875998-43A8-4C17-95AA-B918A2D8F247}" destId="{594905C9-E359-48D3-9390-6BD50C355142}" srcOrd="3" destOrd="0" presId="urn:microsoft.com/office/officeart/2005/8/layout/radial4"/>
    <dgm:cxn modelId="{8D6B2EB7-38CF-42C6-9598-906248BCF4DF}" type="presParOf" srcId="{97875998-43A8-4C17-95AA-B918A2D8F247}" destId="{03375184-EC35-4AAB-AA4A-160A59E6D85C}" srcOrd="4" destOrd="0" presId="urn:microsoft.com/office/officeart/2005/8/layout/radial4"/>
    <dgm:cxn modelId="{88ADFD37-18A6-40D4-B4C5-1B842EE4490D}" type="presParOf" srcId="{97875998-43A8-4C17-95AA-B918A2D8F247}" destId="{70886F36-0079-4BD8-8B6C-B438444A0EEC}" srcOrd="5" destOrd="0" presId="urn:microsoft.com/office/officeart/2005/8/layout/radial4"/>
    <dgm:cxn modelId="{7A8120A9-55CD-474E-B82E-E866C4E36667}" type="presParOf" srcId="{97875998-43A8-4C17-95AA-B918A2D8F247}" destId="{EF5BE414-5032-47D4-803F-915C96CD5F0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71E03-E411-4BC5-92AD-9C28987E575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738329-5F89-45A8-A998-199D2DE2E5B6}">
      <dgm:prSet custT="1"/>
      <dgm:spPr/>
      <dgm:t>
        <a:bodyPr/>
        <a:lstStyle/>
        <a:p>
          <a:pPr rtl="0"/>
          <a:r>
            <a:rPr lang="ru-RU" sz="1800" dirty="0" smtClean="0">
              <a:latin typeface="Cambria" pitchFamily="18" charset="0"/>
            </a:rPr>
            <a:t>Основные направления бюджетной и налоговой политики Сафоновского городского поселения</a:t>
          </a:r>
          <a:r>
            <a:rPr lang="ru-RU" sz="800" dirty="0" smtClean="0"/>
            <a:t/>
          </a:r>
          <a:br>
            <a:rPr lang="ru-RU" sz="800" dirty="0" smtClean="0"/>
          </a:br>
          <a:endParaRPr lang="ru-RU" sz="800" dirty="0"/>
        </a:p>
      </dgm:t>
    </dgm:pt>
    <dgm:pt modelId="{9FCDE6CF-21ED-4B9F-91B2-C61C77E483ED}" type="parTrans" cxnId="{BDB16155-5437-40A8-B0C8-E1AA7B723872}">
      <dgm:prSet/>
      <dgm:spPr/>
      <dgm:t>
        <a:bodyPr/>
        <a:lstStyle/>
        <a:p>
          <a:endParaRPr lang="ru-RU"/>
        </a:p>
      </dgm:t>
    </dgm:pt>
    <dgm:pt modelId="{BE1609B5-7A8E-4B33-B9F0-ACB123D74496}" type="sibTrans" cxnId="{BDB16155-5437-40A8-B0C8-E1AA7B723872}">
      <dgm:prSet/>
      <dgm:spPr/>
      <dgm:t>
        <a:bodyPr/>
        <a:lstStyle/>
        <a:p>
          <a:endParaRPr lang="ru-RU"/>
        </a:p>
      </dgm:t>
    </dgm:pt>
    <dgm:pt modelId="{D5F238AD-339B-4F5A-A2FB-EF475FE81574}">
      <dgm:prSet custT="1"/>
      <dgm:spPr/>
      <dgm:t>
        <a:bodyPr/>
        <a:lstStyle/>
        <a:p>
          <a:r>
            <a:rPr lang="ru-RU" sz="1800" i="0" dirty="0" smtClean="0">
              <a:latin typeface="Cambria" pitchFamily="18" charset="0"/>
            </a:rPr>
            <a:t>Муниципальные программы Сафоновского городского поселения</a:t>
          </a:r>
        </a:p>
      </dgm:t>
    </dgm:pt>
    <dgm:pt modelId="{60449C54-1E32-46D8-B19F-9DC077D01DA0}" type="parTrans" cxnId="{8407D0AC-822B-4CEE-921A-E97690CD30FC}">
      <dgm:prSet/>
      <dgm:spPr/>
      <dgm:t>
        <a:bodyPr/>
        <a:lstStyle/>
        <a:p>
          <a:endParaRPr lang="ru-RU"/>
        </a:p>
      </dgm:t>
    </dgm:pt>
    <dgm:pt modelId="{4750B31A-C32E-4586-A5AF-D7D2F21B33EB}" type="sibTrans" cxnId="{8407D0AC-822B-4CEE-921A-E97690CD30FC}">
      <dgm:prSet/>
      <dgm:spPr/>
      <dgm:t>
        <a:bodyPr/>
        <a:lstStyle/>
        <a:p>
          <a:endParaRPr lang="ru-RU"/>
        </a:p>
      </dgm:t>
    </dgm:pt>
    <dgm:pt modelId="{DBA267A9-19A7-4B8A-8905-9FCF5948F80E}">
      <dgm:prSet custT="1"/>
      <dgm:spPr/>
      <dgm:t>
        <a:bodyPr/>
        <a:lstStyle/>
        <a:p>
          <a:r>
            <a:rPr lang="ru-RU" sz="1800" i="0" dirty="0" smtClean="0">
              <a:latin typeface="Cambria" pitchFamily="18" charset="0"/>
            </a:rPr>
            <a:t>Прогноз социально-экономического развития Сафоновского городского поселения</a:t>
          </a:r>
          <a:endParaRPr lang="ru-RU" sz="1800" i="0" dirty="0">
            <a:latin typeface="Cambria" pitchFamily="18" charset="0"/>
          </a:endParaRPr>
        </a:p>
      </dgm:t>
    </dgm:pt>
    <dgm:pt modelId="{11A993E3-F3A5-45D7-9E3A-4CB36A540C20}" type="parTrans" cxnId="{8CFA7E68-77D7-4589-A21E-789DAC38B197}">
      <dgm:prSet/>
      <dgm:spPr/>
      <dgm:t>
        <a:bodyPr/>
        <a:lstStyle/>
        <a:p>
          <a:endParaRPr lang="ru-RU"/>
        </a:p>
      </dgm:t>
    </dgm:pt>
    <dgm:pt modelId="{DD5563CF-2D60-4409-BD6C-9B51C79EDDD7}" type="sibTrans" cxnId="{8CFA7E68-77D7-4589-A21E-789DAC38B197}">
      <dgm:prSet/>
      <dgm:spPr/>
      <dgm:t>
        <a:bodyPr/>
        <a:lstStyle/>
        <a:p>
          <a:endParaRPr lang="ru-RU"/>
        </a:p>
      </dgm:t>
    </dgm:pt>
    <dgm:pt modelId="{AF87549B-A39B-4D21-9261-29B8DAAF5374}" type="pres">
      <dgm:prSet presAssocID="{1C871E03-E411-4BC5-92AD-9C28987E575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12F960-CCE8-49A7-A1FB-65A62183A953}" type="pres">
      <dgm:prSet presAssocID="{C8738329-5F89-45A8-A998-199D2DE2E5B6}" presName="circ1" presStyleLbl="vennNode1" presStyleIdx="0" presStyleCnt="3" custScaleX="119247" custLinFactNeighborX="1187" custLinFactNeighborY="249"/>
      <dgm:spPr/>
      <dgm:t>
        <a:bodyPr/>
        <a:lstStyle/>
        <a:p>
          <a:endParaRPr lang="ru-RU"/>
        </a:p>
      </dgm:t>
    </dgm:pt>
    <dgm:pt modelId="{5D10746F-04D4-4C9A-9B36-FD99B85E1DA8}" type="pres">
      <dgm:prSet presAssocID="{C8738329-5F89-45A8-A998-199D2DE2E5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C8B4-8ED1-4CC0-A07E-2528E8A713C4}" type="pres">
      <dgm:prSet presAssocID="{D5F238AD-339B-4F5A-A2FB-EF475FE81574}" presName="circ2" presStyleLbl="vennNode1" presStyleIdx="1" presStyleCnt="3" custScaleX="121711" custLinFactNeighborX="10061" custLinFactNeighborY="130"/>
      <dgm:spPr/>
      <dgm:t>
        <a:bodyPr/>
        <a:lstStyle/>
        <a:p>
          <a:endParaRPr lang="ru-RU"/>
        </a:p>
      </dgm:t>
    </dgm:pt>
    <dgm:pt modelId="{BBE0E8CA-09A7-42E0-B5F9-8C01B02EF31D}" type="pres">
      <dgm:prSet presAssocID="{D5F238AD-339B-4F5A-A2FB-EF475FE815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AF0D2-8D49-4791-B862-77B2BC2B7C9B}" type="pres">
      <dgm:prSet presAssocID="{DBA267A9-19A7-4B8A-8905-9FCF5948F80E}" presName="circ3" presStyleLbl="vennNode1" presStyleIdx="2" presStyleCnt="3" custScaleX="123422" custLinFactNeighborX="-8474" custLinFactNeighborY="130"/>
      <dgm:spPr/>
      <dgm:t>
        <a:bodyPr/>
        <a:lstStyle/>
        <a:p>
          <a:endParaRPr lang="ru-RU"/>
        </a:p>
      </dgm:t>
    </dgm:pt>
    <dgm:pt modelId="{0060552E-367A-486A-917B-C15265A927C0}" type="pres">
      <dgm:prSet presAssocID="{DBA267A9-19A7-4B8A-8905-9FCF5948F80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FA7E68-77D7-4589-A21E-789DAC38B197}" srcId="{1C871E03-E411-4BC5-92AD-9C28987E575D}" destId="{DBA267A9-19A7-4B8A-8905-9FCF5948F80E}" srcOrd="2" destOrd="0" parTransId="{11A993E3-F3A5-45D7-9E3A-4CB36A540C20}" sibTransId="{DD5563CF-2D60-4409-BD6C-9B51C79EDDD7}"/>
    <dgm:cxn modelId="{F1BA3A44-AA26-4CAB-9F3C-90DCADED54A1}" type="presOf" srcId="{DBA267A9-19A7-4B8A-8905-9FCF5948F80E}" destId="{090AF0D2-8D49-4791-B862-77B2BC2B7C9B}" srcOrd="0" destOrd="0" presId="urn:microsoft.com/office/officeart/2005/8/layout/venn1"/>
    <dgm:cxn modelId="{33D5801E-DCA2-405D-B189-84E4730AB60C}" type="presOf" srcId="{DBA267A9-19A7-4B8A-8905-9FCF5948F80E}" destId="{0060552E-367A-486A-917B-C15265A927C0}" srcOrd="1" destOrd="0" presId="urn:microsoft.com/office/officeart/2005/8/layout/venn1"/>
    <dgm:cxn modelId="{E26E1224-B19C-4EB8-9882-DBEA69A1B823}" type="presOf" srcId="{C8738329-5F89-45A8-A998-199D2DE2E5B6}" destId="{5D10746F-04D4-4C9A-9B36-FD99B85E1DA8}" srcOrd="1" destOrd="0" presId="urn:microsoft.com/office/officeart/2005/8/layout/venn1"/>
    <dgm:cxn modelId="{CAB86C74-1AE9-40FB-9AED-C22E4860D1CA}" type="presOf" srcId="{1C871E03-E411-4BC5-92AD-9C28987E575D}" destId="{AF87549B-A39B-4D21-9261-29B8DAAF5374}" srcOrd="0" destOrd="0" presId="urn:microsoft.com/office/officeart/2005/8/layout/venn1"/>
    <dgm:cxn modelId="{8407D0AC-822B-4CEE-921A-E97690CD30FC}" srcId="{1C871E03-E411-4BC5-92AD-9C28987E575D}" destId="{D5F238AD-339B-4F5A-A2FB-EF475FE81574}" srcOrd="1" destOrd="0" parTransId="{60449C54-1E32-46D8-B19F-9DC077D01DA0}" sibTransId="{4750B31A-C32E-4586-A5AF-D7D2F21B33EB}"/>
    <dgm:cxn modelId="{3910DC69-D6B4-4C2A-8B72-21072F14D131}" type="presOf" srcId="{C8738329-5F89-45A8-A998-199D2DE2E5B6}" destId="{4E12F960-CCE8-49A7-A1FB-65A62183A953}" srcOrd="0" destOrd="0" presId="urn:microsoft.com/office/officeart/2005/8/layout/venn1"/>
    <dgm:cxn modelId="{BDB16155-5437-40A8-B0C8-E1AA7B723872}" srcId="{1C871E03-E411-4BC5-92AD-9C28987E575D}" destId="{C8738329-5F89-45A8-A998-199D2DE2E5B6}" srcOrd="0" destOrd="0" parTransId="{9FCDE6CF-21ED-4B9F-91B2-C61C77E483ED}" sibTransId="{BE1609B5-7A8E-4B33-B9F0-ACB123D74496}"/>
    <dgm:cxn modelId="{7041F5B0-BCC5-4F10-BA88-2E4BE07495F2}" type="presOf" srcId="{D5F238AD-339B-4F5A-A2FB-EF475FE81574}" destId="{BBE0E8CA-09A7-42E0-B5F9-8C01B02EF31D}" srcOrd="1" destOrd="0" presId="urn:microsoft.com/office/officeart/2005/8/layout/venn1"/>
    <dgm:cxn modelId="{EC4E8611-C473-40F3-AADB-FC3C5E654804}" type="presOf" srcId="{D5F238AD-339B-4F5A-A2FB-EF475FE81574}" destId="{FF51C8B4-8ED1-4CC0-A07E-2528E8A713C4}" srcOrd="0" destOrd="0" presId="urn:microsoft.com/office/officeart/2005/8/layout/venn1"/>
    <dgm:cxn modelId="{112B218D-6DF0-4EE3-8729-3C10CEBB8F33}" type="presParOf" srcId="{AF87549B-A39B-4D21-9261-29B8DAAF5374}" destId="{4E12F960-CCE8-49A7-A1FB-65A62183A953}" srcOrd="0" destOrd="0" presId="urn:microsoft.com/office/officeart/2005/8/layout/venn1"/>
    <dgm:cxn modelId="{CC6650E6-E57C-4129-A897-C7254501D4AD}" type="presParOf" srcId="{AF87549B-A39B-4D21-9261-29B8DAAF5374}" destId="{5D10746F-04D4-4C9A-9B36-FD99B85E1DA8}" srcOrd="1" destOrd="0" presId="urn:microsoft.com/office/officeart/2005/8/layout/venn1"/>
    <dgm:cxn modelId="{BDA712B7-66B3-4E50-B4EE-A356CDCB2F86}" type="presParOf" srcId="{AF87549B-A39B-4D21-9261-29B8DAAF5374}" destId="{FF51C8B4-8ED1-4CC0-A07E-2528E8A713C4}" srcOrd="2" destOrd="0" presId="urn:microsoft.com/office/officeart/2005/8/layout/venn1"/>
    <dgm:cxn modelId="{8DD3289E-32A3-4672-AF95-CD57F35789DF}" type="presParOf" srcId="{AF87549B-A39B-4D21-9261-29B8DAAF5374}" destId="{BBE0E8CA-09A7-42E0-B5F9-8C01B02EF31D}" srcOrd="3" destOrd="0" presId="urn:microsoft.com/office/officeart/2005/8/layout/venn1"/>
    <dgm:cxn modelId="{23BC47ED-73EA-4832-9507-44E647F7F6E5}" type="presParOf" srcId="{AF87549B-A39B-4D21-9261-29B8DAAF5374}" destId="{090AF0D2-8D49-4791-B862-77B2BC2B7C9B}" srcOrd="4" destOrd="0" presId="urn:microsoft.com/office/officeart/2005/8/layout/venn1"/>
    <dgm:cxn modelId="{14725D37-EBEE-442A-BD44-CF94888E1445}" type="presParOf" srcId="{AF87549B-A39B-4D21-9261-29B8DAAF5374}" destId="{0060552E-367A-486A-917B-C15265A927C0}" srcOrd="5" destOrd="0" presId="urn:microsoft.com/office/officeart/2005/8/layout/venn1"/>
  </dgm:cxnLst>
  <dgm:bg>
    <a:blipFill dpi="0" rotWithShape="1">
      <a:blip xmlns:r="http://schemas.openxmlformats.org/officeDocument/2006/relationships" r:embed="rId1">
        <a:alphaModFix amt="40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7D91F-32D7-4FC7-BD43-571C8E0FA1BA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D8B130-3558-4DFB-AA1D-47E38ACD66B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Доходы бюджета – 116 367,8 в том числе:</a:t>
          </a:r>
          <a:endParaRPr lang="ru-RU" sz="1400" b="1" dirty="0">
            <a:latin typeface="Cambria" pitchFamily="18" charset="0"/>
          </a:endParaRPr>
        </a:p>
      </dgm:t>
    </dgm:pt>
    <dgm:pt modelId="{E2A6A771-0F06-4C10-9490-6E4C1062105A}" type="parTrans" cxnId="{C63CC5F2-133F-4C4F-9A22-F5A646086AF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ED68277-F02F-47D2-A210-638CF9ACA834}" type="sibTrans" cxnId="{C63CC5F2-133F-4C4F-9A22-F5A646086AF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A8889F7-A0D2-422D-BD0B-7589B988D78D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Налоговые доходы  -  97 881,0</a:t>
          </a:r>
          <a:endParaRPr lang="ru-RU" sz="1400" b="1" dirty="0">
            <a:latin typeface="Cambria" pitchFamily="18" charset="0"/>
          </a:endParaRPr>
        </a:p>
      </dgm:t>
    </dgm:pt>
    <dgm:pt modelId="{A3BF1E83-7D52-4043-A64B-AA0050A0B52F}" type="parTrans" cxnId="{1AC4CB1E-AF30-4DD9-BE6D-50D85E24C19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ED150AD2-1468-4ED5-A217-2A7692D2F9E2}" type="sibTrans" cxnId="{1AC4CB1E-AF30-4DD9-BE6D-50D85E24C19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A7613BE-E919-4B30-B78F-F7138B97B2C4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Неналоговые доходы  - 11 840,0</a:t>
          </a:r>
          <a:endParaRPr lang="ru-RU" sz="1400" b="1" dirty="0">
            <a:latin typeface="Cambria" pitchFamily="18" charset="0"/>
          </a:endParaRPr>
        </a:p>
      </dgm:t>
    </dgm:pt>
    <dgm:pt modelId="{34905CC0-EFA3-4B87-9BAF-175D5E8475A6}" type="parTrans" cxnId="{C140AFEB-36D7-4F4B-BA24-C8DBBDDF01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8EA53FD-6A73-4AF6-B685-4DB52188C973}" type="sibTrans" cxnId="{C140AFEB-36D7-4F4B-BA24-C8DBBDDF01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BA17005-1013-4F10-82C2-BBEC52B2384A}">
      <dgm:prSet phldrT="[Текст]" custT="1"/>
      <dgm:spPr/>
      <dgm:t>
        <a:bodyPr/>
        <a:lstStyle/>
        <a:p>
          <a:r>
            <a:rPr lang="ru-RU" sz="1400" b="1" dirty="0" smtClean="0">
              <a:latin typeface="Cambria" pitchFamily="18" charset="0"/>
            </a:rPr>
            <a:t>Расходы бюджета</a:t>
          </a:r>
        </a:p>
        <a:p>
          <a:r>
            <a:rPr lang="ru-RU" sz="1400" b="1" dirty="0" smtClean="0">
              <a:latin typeface="Cambria" pitchFamily="18" charset="0"/>
            </a:rPr>
            <a:t>116 367,8 в том числе: </a:t>
          </a:r>
          <a:endParaRPr lang="ru-RU" sz="1400" b="1" dirty="0">
            <a:latin typeface="Cambria" pitchFamily="18" charset="0"/>
          </a:endParaRPr>
        </a:p>
      </dgm:t>
    </dgm:pt>
    <dgm:pt modelId="{68D77889-C211-4C73-9F09-4A29F35B7A74}" type="parTrans" cxnId="{03EE171A-FE88-423D-A9C2-F4D7704A26F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D331CDB-3879-435F-83A6-7945EB2904A3}" type="sibTrans" cxnId="{03EE171A-FE88-423D-A9C2-F4D7704A26F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40FD89C-E4A3-4E5C-9F05-F774D736C3A7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Жилищно-коммунальное хозяйство -  56 532,2</a:t>
          </a:r>
          <a:endParaRPr lang="ru-RU" sz="1400" b="1" dirty="0">
            <a:latin typeface="Cambria" pitchFamily="18" charset="0"/>
          </a:endParaRPr>
        </a:p>
      </dgm:t>
    </dgm:pt>
    <dgm:pt modelId="{ABD41309-3D58-4E12-BAB6-8A062AB034C2}" type="parTrans" cxnId="{9EC2281B-F7E0-4EC3-8EE3-CD6741897B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967DFA4-3D98-4794-9CB9-4BD2041805E9}" type="sibTrans" cxnId="{9EC2281B-F7E0-4EC3-8EE3-CD6741897B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EC7888A1-7867-421F-9CAF-8100213203A1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Физическая культура и спорт – 25 892,8</a:t>
          </a:r>
          <a:endParaRPr lang="ru-RU" sz="1400" b="1" dirty="0">
            <a:latin typeface="Cambria" pitchFamily="18" charset="0"/>
          </a:endParaRPr>
        </a:p>
      </dgm:t>
    </dgm:pt>
    <dgm:pt modelId="{B6E5934D-B8E9-4A4B-A809-564C48E2BEF6}" type="parTrans" cxnId="{D1F1A54B-057D-42B1-9DB3-76C33AEC1DD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73D0302-79EB-4491-B094-9E34F866F6CA}" type="sibTrans" cxnId="{D1F1A54B-057D-42B1-9DB3-76C33AEC1DD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3EAE4BF-FA3B-4E77-B820-E409BE4986D3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Безвозмездные поступления – </a:t>
          </a:r>
        </a:p>
        <a:p>
          <a:r>
            <a:rPr lang="ru-RU" sz="1400" b="1" dirty="0" smtClean="0">
              <a:latin typeface="Cambria" pitchFamily="18" charset="0"/>
            </a:rPr>
            <a:t>6 646,8</a:t>
          </a:r>
          <a:endParaRPr lang="ru-RU" sz="1400" b="1" dirty="0">
            <a:latin typeface="Cambria" pitchFamily="18" charset="0"/>
          </a:endParaRPr>
        </a:p>
      </dgm:t>
    </dgm:pt>
    <dgm:pt modelId="{687185E3-731D-4BF8-B367-0A10C42F5551}" type="parTrans" cxnId="{5C64CE6C-E58B-414B-9679-B2FE79CFA79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8C32135-BAEF-4DBC-88D9-86E5DBEFA65C}" type="sibTrans" cxnId="{5C64CE6C-E58B-414B-9679-B2FE79CFA79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5910A00-38CE-4B68-A34B-FFBFB378537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400" b="1" dirty="0" smtClean="0">
            <a:latin typeface="Cambria" pitchFamily="18" charset="0"/>
          </a:endParaRPr>
        </a:p>
        <a:p>
          <a:r>
            <a:rPr lang="ru-RU" sz="1400" b="1" dirty="0" smtClean="0">
              <a:latin typeface="Cambria" pitchFamily="18" charset="0"/>
            </a:rPr>
            <a:t>Национальная экономика – 22 053,0</a:t>
          </a:r>
        </a:p>
        <a:p>
          <a:endParaRPr lang="ru-RU" sz="1400" b="1" dirty="0">
            <a:latin typeface="Cambria" pitchFamily="18" charset="0"/>
          </a:endParaRPr>
        </a:p>
      </dgm:t>
    </dgm:pt>
    <dgm:pt modelId="{63420EA5-D80A-4957-B0FD-FCF5B9D12905}" type="parTrans" cxnId="{140522D4-20C7-4B6C-8C4F-41A8BBB8CCE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5FEC147-5FDB-46B5-A21D-D6EFE87B8E75}" type="sibTrans" cxnId="{140522D4-20C7-4B6C-8C4F-41A8BBB8CCE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3E6D20C-458B-4C75-9880-1FA2142D9DF0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Общегосударственные вопросы – 11 192,0</a:t>
          </a:r>
          <a:endParaRPr lang="ru-RU" sz="1400" b="1" dirty="0">
            <a:latin typeface="Cambria" pitchFamily="18" charset="0"/>
          </a:endParaRPr>
        </a:p>
      </dgm:t>
    </dgm:pt>
    <dgm:pt modelId="{7B49F696-163D-4706-8AAE-F994FD97B7D7}" type="parTrans" cxnId="{D126FDC2-C441-4524-8C4E-87E18520611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CC449C1-8A46-48D4-889B-A8D54563B50B}" type="sibTrans" cxnId="{D126FDC2-C441-4524-8C4E-87E18520611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8F5670D-806D-4986-B203-D227509BF099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Социальная политика – 69,0</a:t>
          </a:r>
          <a:endParaRPr lang="ru-RU" sz="1400" b="1" dirty="0">
            <a:latin typeface="Cambria" pitchFamily="18" charset="0"/>
          </a:endParaRPr>
        </a:p>
      </dgm:t>
    </dgm:pt>
    <dgm:pt modelId="{8C968778-12E5-4ED9-AC2A-0AADE590875A}" type="parTrans" cxnId="{DF5952DC-48F8-42E6-BA8D-BEFF8F6F2BA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231D90A-5599-4925-B8AA-C3D203FC0A23}" type="sibTrans" cxnId="{DF5952DC-48F8-42E6-BA8D-BEFF8F6F2BA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64DD2DE-9098-4514-B686-9F85F61FAD8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Дефицит  - 0,0</a:t>
          </a:r>
        </a:p>
      </dgm:t>
    </dgm:pt>
    <dgm:pt modelId="{E57B0113-8358-4054-B2CC-3C7FF7DE5DE5}" type="parTrans" cxnId="{46104B2F-6DF5-4C18-9BC8-EA931C2725E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762D7B2-E10E-4982-99BB-11683C7EBD04}" type="sibTrans" cxnId="{46104B2F-6DF5-4C18-9BC8-EA931C2725E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AB2D56F-9E85-4FD4-8A88-B2017D31AD4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Cambria" pitchFamily="18" charset="0"/>
            </a:rPr>
            <a:t>Бюджет на 2020г.</a:t>
          </a:r>
          <a:endParaRPr lang="ru-RU" sz="2000" b="1" dirty="0">
            <a:latin typeface="Cambria" pitchFamily="18" charset="0"/>
          </a:endParaRPr>
        </a:p>
      </dgm:t>
    </dgm:pt>
    <dgm:pt modelId="{A22B49F0-430B-4C2C-BB5B-7D54DD3CE4A5}" type="parTrans" cxnId="{A71FBF67-04FE-44CA-8449-26FD5E05863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0E6D8D3-94D1-4F17-8ECC-C7F504F55E65}" type="sibTrans" cxnId="{A71FBF67-04FE-44CA-8449-26FD5E05863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9A499A7-D7AE-4B4A-BB82-5FAD634B7E39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Межбюджетные трансферты - 628,8</a:t>
          </a:r>
          <a:endParaRPr lang="ru-RU" sz="1400" b="1" dirty="0">
            <a:latin typeface="Cambria" pitchFamily="18" charset="0"/>
          </a:endParaRPr>
        </a:p>
      </dgm:t>
    </dgm:pt>
    <dgm:pt modelId="{CEA629AF-E1D4-42C2-ABED-1C0A833ACB0C}" type="parTrans" cxnId="{36845D39-5445-4F82-94F2-C6158821EC27}">
      <dgm:prSet/>
      <dgm:spPr/>
      <dgm:t>
        <a:bodyPr/>
        <a:lstStyle/>
        <a:p>
          <a:endParaRPr lang="ru-RU"/>
        </a:p>
      </dgm:t>
    </dgm:pt>
    <dgm:pt modelId="{C0422E56-8FD9-4EBF-A2DF-4AEFABB03B38}" type="sibTrans" cxnId="{36845D39-5445-4F82-94F2-C6158821EC27}">
      <dgm:prSet/>
      <dgm:spPr/>
      <dgm:t>
        <a:bodyPr/>
        <a:lstStyle/>
        <a:p>
          <a:endParaRPr lang="ru-RU"/>
        </a:p>
      </dgm:t>
    </dgm:pt>
    <dgm:pt modelId="{E46DC92D-6F2C-47AB-B450-D1CC2726F2FD}" type="pres">
      <dgm:prSet presAssocID="{C2B7D91F-32D7-4FC7-BD43-571C8E0FA1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E70D62-F933-4447-A35C-D766329F6C66}" type="pres">
      <dgm:prSet presAssocID="{35D8B130-3558-4DFB-AA1D-47E38ACD66B2}" presName="root" presStyleCnt="0"/>
      <dgm:spPr/>
    </dgm:pt>
    <dgm:pt modelId="{214FBCA5-1A05-49B0-99E9-C2D59B791F1F}" type="pres">
      <dgm:prSet presAssocID="{35D8B130-3558-4DFB-AA1D-47E38ACD66B2}" presName="rootComposite" presStyleCnt="0"/>
      <dgm:spPr/>
    </dgm:pt>
    <dgm:pt modelId="{3CAC3C6A-F9C3-4CD1-8E43-4F428F60DA5E}" type="pres">
      <dgm:prSet presAssocID="{35D8B130-3558-4DFB-AA1D-47E38ACD66B2}" presName="rootText" presStyleLbl="node1" presStyleIdx="0" presStyleCnt="4" custScaleX="451910" custScaleY="349518" custLinFactNeighborX="15051" custLinFactNeighborY="-60831"/>
      <dgm:spPr/>
      <dgm:t>
        <a:bodyPr/>
        <a:lstStyle/>
        <a:p>
          <a:endParaRPr lang="ru-RU"/>
        </a:p>
      </dgm:t>
    </dgm:pt>
    <dgm:pt modelId="{F5DFBE15-9040-4EBA-8F54-7D136B5205DC}" type="pres">
      <dgm:prSet presAssocID="{35D8B130-3558-4DFB-AA1D-47E38ACD66B2}" presName="rootConnector" presStyleLbl="node1" presStyleIdx="0" presStyleCnt="4"/>
      <dgm:spPr/>
      <dgm:t>
        <a:bodyPr/>
        <a:lstStyle/>
        <a:p>
          <a:endParaRPr lang="ru-RU"/>
        </a:p>
      </dgm:t>
    </dgm:pt>
    <dgm:pt modelId="{CD11C3AD-D8B7-4B24-B63D-53D4892345EC}" type="pres">
      <dgm:prSet presAssocID="{35D8B130-3558-4DFB-AA1D-47E38ACD66B2}" presName="childShape" presStyleCnt="0"/>
      <dgm:spPr/>
    </dgm:pt>
    <dgm:pt modelId="{FFC6D75D-2856-4414-8A75-D243C2F4C04E}" type="pres">
      <dgm:prSet presAssocID="{A3BF1E83-7D52-4043-A64B-AA0050A0B52F}" presName="Name13" presStyleLbl="parChTrans1D2" presStyleIdx="0" presStyleCnt="9"/>
      <dgm:spPr/>
      <dgm:t>
        <a:bodyPr/>
        <a:lstStyle/>
        <a:p>
          <a:endParaRPr lang="ru-RU"/>
        </a:p>
      </dgm:t>
    </dgm:pt>
    <dgm:pt modelId="{6679CC52-3EBF-4366-A5EA-A350E7BE40F1}" type="pres">
      <dgm:prSet presAssocID="{CA8889F7-A0D2-422D-BD0B-7589B988D78D}" presName="childText" presStyleLbl="bgAcc1" presStyleIdx="0" presStyleCnt="9" custScaleX="559884" custScaleY="303483" custLinFactY="22401" custLinFactNeighborX="131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B4CC4-6B45-4C79-B7A9-D4D41578B4A5}" type="pres">
      <dgm:prSet presAssocID="{34905CC0-EFA3-4B87-9BAF-175D5E8475A6}" presName="Name13" presStyleLbl="parChTrans1D2" presStyleIdx="1" presStyleCnt="9"/>
      <dgm:spPr/>
      <dgm:t>
        <a:bodyPr/>
        <a:lstStyle/>
        <a:p>
          <a:endParaRPr lang="ru-RU"/>
        </a:p>
      </dgm:t>
    </dgm:pt>
    <dgm:pt modelId="{F19521E7-649E-4120-8205-301F6DC73AA0}" type="pres">
      <dgm:prSet presAssocID="{CA7613BE-E919-4B30-B78F-F7138B97B2C4}" presName="childText" presStyleLbl="bgAcc1" presStyleIdx="1" presStyleCnt="9" custScaleX="560795" custScaleY="292206" custLinFactY="100000" custLinFactNeighborX="-6730" custLinFactNeighborY="171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4E7BC-CEF4-4A13-B39F-04AF4CE383A6}" type="pres">
      <dgm:prSet presAssocID="{687185E3-731D-4BF8-B367-0A10C42F5551}" presName="Name13" presStyleLbl="parChTrans1D2" presStyleIdx="2" presStyleCnt="9"/>
      <dgm:spPr/>
      <dgm:t>
        <a:bodyPr/>
        <a:lstStyle/>
        <a:p>
          <a:endParaRPr lang="ru-RU"/>
        </a:p>
      </dgm:t>
    </dgm:pt>
    <dgm:pt modelId="{E7D9E15C-EE8A-42C2-BFA9-7DCD24EC075C}" type="pres">
      <dgm:prSet presAssocID="{93EAE4BF-FA3B-4E77-B820-E409BE4986D3}" presName="childText" presStyleLbl="bgAcc1" presStyleIdx="2" presStyleCnt="9" custScaleX="588463" custScaleY="306615" custLinFactY="200000" custLinFactNeighborX="42845" custLinFactNeighborY="23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4D27B-DDE1-4183-9BCC-AB87CD259158}" type="pres">
      <dgm:prSet presAssocID="{9AB2D56F-9E85-4FD4-8A88-B2017D31AD45}" presName="root" presStyleCnt="0"/>
      <dgm:spPr/>
    </dgm:pt>
    <dgm:pt modelId="{373C65A2-AA58-432D-96AC-74994AB697B8}" type="pres">
      <dgm:prSet presAssocID="{9AB2D56F-9E85-4FD4-8A88-B2017D31AD45}" presName="rootComposite" presStyleCnt="0"/>
      <dgm:spPr/>
    </dgm:pt>
    <dgm:pt modelId="{A22AFB23-0CE3-4FBA-A0E9-23F657C94287}" type="pres">
      <dgm:prSet presAssocID="{9AB2D56F-9E85-4FD4-8A88-B2017D31AD45}" presName="rootText" presStyleLbl="node1" presStyleIdx="1" presStyleCnt="4" custScaleX="541490" custScaleY="215428" custLinFactX="96479" custLinFactY="-221697" custLinFactNeighborX="100000" custLinFactNeighborY="-300000"/>
      <dgm:spPr/>
      <dgm:t>
        <a:bodyPr/>
        <a:lstStyle/>
        <a:p>
          <a:endParaRPr lang="ru-RU"/>
        </a:p>
      </dgm:t>
    </dgm:pt>
    <dgm:pt modelId="{9CFBB9C6-11AC-4C25-AAF7-6B1AAE5BCB14}" type="pres">
      <dgm:prSet presAssocID="{9AB2D56F-9E85-4FD4-8A88-B2017D31AD45}" presName="rootConnector" presStyleLbl="node1" presStyleIdx="1" presStyleCnt="4"/>
      <dgm:spPr/>
      <dgm:t>
        <a:bodyPr/>
        <a:lstStyle/>
        <a:p>
          <a:endParaRPr lang="ru-RU"/>
        </a:p>
      </dgm:t>
    </dgm:pt>
    <dgm:pt modelId="{00704428-9F9E-485D-9886-88739916DE89}" type="pres">
      <dgm:prSet presAssocID="{9AB2D56F-9E85-4FD4-8A88-B2017D31AD45}" presName="childShape" presStyleCnt="0"/>
      <dgm:spPr/>
    </dgm:pt>
    <dgm:pt modelId="{8E4A584D-ECB4-45E7-A23D-6059800E1856}" type="pres">
      <dgm:prSet presAssocID="{7BA17005-1013-4F10-82C2-BBEC52B2384A}" presName="root" presStyleCnt="0"/>
      <dgm:spPr/>
    </dgm:pt>
    <dgm:pt modelId="{18ABAA74-C0E1-4974-9F55-D636F5C5E554}" type="pres">
      <dgm:prSet presAssocID="{7BA17005-1013-4F10-82C2-BBEC52B2384A}" presName="rootComposite" presStyleCnt="0"/>
      <dgm:spPr/>
    </dgm:pt>
    <dgm:pt modelId="{597B3387-CDDF-45F9-8DF2-37F73DB345D9}" type="pres">
      <dgm:prSet presAssocID="{7BA17005-1013-4F10-82C2-BBEC52B2384A}" presName="rootText" presStyleLbl="node1" presStyleIdx="2" presStyleCnt="4" custScaleX="468677" custScaleY="330327" custLinFactX="-196123" custLinFactNeighborX="-200000" custLinFactNeighborY="-14856"/>
      <dgm:spPr/>
      <dgm:t>
        <a:bodyPr/>
        <a:lstStyle/>
        <a:p>
          <a:endParaRPr lang="ru-RU"/>
        </a:p>
      </dgm:t>
    </dgm:pt>
    <dgm:pt modelId="{03EC8A2F-AD3F-417A-B249-E990AE1185A0}" type="pres">
      <dgm:prSet presAssocID="{7BA17005-1013-4F10-82C2-BBEC52B2384A}" presName="rootConnector" presStyleLbl="node1" presStyleIdx="2" presStyleCnt="4"/>
      <dgm:spPr/>
      <dgm:t>
        <a:bodyPr/>
        <a:lstStyle/>
        <a:p>
          <a:endParaRPr lang="ru-RU"/>
        </a:p>
      </dgm:t>
    </dgm:pt>
    <dgm:pt modelId="{BA32B8C2-4933-4D37-BF10-345A0406E732}" type="pres">
      <dgm:prSet presAssocID="{7BA17005-1013-4F10-82C2-BBEC52B2384A}" presName="childShape" presStyleCnt="0"/>
      <dgm:spPr/>
    </dgm:pt>
    <dgm:pt modelId="{77621F48-A5FD-4223-B274-0573E1A72375}" type="pres">
      <dgm:prSet presAssocID="{ABD41309-3D58-4E12-BAB6-8A062AB034C2}" presName="Name13" presStyleLbl="parChTrans1D2" presStyleIdx="3" presStyleCnt="9"/>
      <dgm:spPr/>
      <dgm:t>
        <a:bodyPr/>
        <a:lstStyle/>
        <a:p>
          <a:endParaRPr lang="ru-RU"/>
        </a:p>
      </dgm:t>
    </dgm:pt>
    <dgm:pt modelId="{CF4F710B-865A-4CF2-91DA-EBB18C1D0E77}" type="pres">
      <dgm:prSet presAssocID="{740FD89C-E4A3-4E5C-9F05-F774D736C3A7}" presName="childText" presStyleLbl="bgAcc1" presStyleIdx="3" presStyleCnt="9" custScaleX="1053157" custScaleY="162433" custLinFactX="-200000" custLinFactNeighborX="-250053" custLinFactNeighborY="74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E83D2-FBD7-4D5C-A4B0-FD646A24D636}" type="pres">
      <dgm:prSet presAssocID="{63420EA5-D80A-4957-B0FD-FCF5B9D12905}" presName="Name13" presStyleLbl="parChTrans1D2" presStyleIdx="4" presStyleCnt="9"/>
      <dgm:spPr/>
      <dgm:t>
        <a:bodyPr/>
        <a:lstStyle/>
        <a:p>
          <a:endParaRPr lang="ru-RU"/>
        </a:p>
      </dgm:t>
    </dgm:pt>
    <dgm:pt modelId="{95DD0F47-38A0-41B3-AC23-C865593AD879}" type="pres">
      <dgm:prSet presAssocID="{F5910A00-38CE-4B68-A34B-FFBFB3785376}" presName="childText" presStyleLbl="bgAcc1" presStyleIdx="4" presStyleCnt="9" custScaleX="1318841" custScaleY="155398" custLinFactX="-200000" custLinFactY="16591" custLinFactNeighborX="-26131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B59E7-12D5-48FE-BA12-7AD771173737}" type="pres">
      <dgm:prSet presAssocID="{B6E5934D-B8E9-4A4B-A809-564C48E2BEF6}" presName="Name13" presStyleLbl="parChTrans1D2" presStyleIdx="5" presStyleCnt="9"/>
      <dgm:spPr/>
      <dgm:t>
        <a:bodyPr/>
        <a:lstStyle/>
        <a:p>
          <a:endParaRPr lang="ru-RU"/>
        </a:p>
      </dgm:t>
    </dgm:pt>
    <dgm:pt modelId="{BEBA024B-A20F-4525-94FC-CB3C6CEB9F05}" type="pres">
      <dgm:prSet presAssocID="{EC7888A1-7867-421F-9CAF-8100213203A1}" presName="childText" presStyleLbl="bgAcc1" presStyleIdx="5" presStyleCnt="9" custScaleX="1206425" custScaleY="140909" custLinFactX="-224635" custLinFactY="91137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1C306-D9BA-4897-8DB9-DDBBF9B26EFB}" type="pres">
      <dgm:prSet presAssocID="{7B49F696-163D-4706-8AAE-F994FD97B7D7}" presName="Name13" presStyleLbl="parChTrans1D2" presStyleIdx="6" presStyleCnt="9"/>
      <dgm:spPr/>
      <dgm:t>
        <a:bodyPr/>
        <a:lstStyle/>
        <a:p>
          <a:endParaRPr lang="ru-RU"/>
        </a:p>
      </dgm:t>
    </dgm:pt>
    <dgm:pt modelId="{133268FD-ABF4-4A0F-8596-956198D07DE5}" type="pres">
      <dgm:prSet presAssocID="{13E6D20C-458B-4C75-9880-1FA2142D9DF0}" presName="childText" presStyleLbl="bgAcc1" presStyleIdx="6" presStyleCnt="9" custScaleX="1304094" custScaleY="133397" custLinFactX="-201152" custLinFactY="100000" custLinFactNeighborX="-300000" custLinFactNeighborY="180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74EB8-3C84-41F3-B9E8-0DDBE7D7C544}" type="pres">
      <dgm:prSet presAssocID="{8C968778-12E5-4ED9-AC2A-0AADE590875A}" presName="Name13" presStyleLbl="parChTrans1D2" presStyleIdx="7" presStyleCnt="9"/>
      <dgm:spPr/>
      <dgm:t>
        <a:bodyPr/>
        <a:lstStyle/>
        <a:p>
          <a:endParaRPr lang="ru-RU"/>
        </a:p>
      </dgm:t>
    </dgm:pt>
    <dgm:pt modelId="{F4C7C850-FB3F-40FC-9537-A96823E84BF4}" type="pres">
      <dgm:prSet presAssocID="{08F5670D-806D-4986-B203-D227509BF099}" presName="childText" presStyleLbl="bgAcc1" presStyleIdx="7" presStyleCnt="9" custAng="10800000" custFlipVert="1" custScaleX="920090" custScaleY="119215" custLinFactX="-232656" custLinFactY="127735" custLinFactNeighborX="-3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D088D-4630-4836-8506-9772C1D7C955}" type="pres">
      <dgm:prSet presAssocID="{CEA629AF-E1D4-42C2-ABED-1C0A833ACB0C}" presName="Name13" presStyleLbl="parChTrans1D2" presStyleIdx="8" presStyleCnt="9"/>
      <dgm:spPr/>
      <dgm:t>
        <a:bodyPr/>
        <a:lstStyle/>
        <a:p>
          <a:endParaRPr lang="ru-RU"/>
        </a:p>
      </dgm:t>
    </dgm:pt>
    <dgm:pt modelId="{375DC589-2E07-4487-9B16-87D15B7E8EBC}" type="pres">
      <dgm:prSet presAssocID="{19A499A7-D7AE-4B4A-BB82-5FAD634B7E39}" presName="childText" presStyleLbl="bgAcc1" presStyleIdx="8" presStyleCnt="9" custScaleX="1233217" custLinFactX="-232127" custLinFactY="200000" custLinFactNeighborX="-300000" custLinFactNeighborY="21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85F65-BF0B-45E3-8D71-F6112EF961CD}" type="pres">
      <dgm:prSet presAssocID="{864DD2DE-9098-4514-B686-9F85F61FAD87}" presName="root" presStyleCnt="0"/>
      <dgm:spPr/>
    </dgm:pt>
    <dgm:pt modelId="{0D1AA123-3228-4545-A9AF-61CEC71FB5F5}" type="pres">
      <dgm:prSet presAssocID="{864DD2DE-9098-4514-B686-9F85F61FAD87}" presName="rootComposite" presStyleCnt="0"/>
      <dgm:spPr/>
    </dgm:pt>
    <dgm:pt modelId="{8FA7731C-95E8-497A-AF3D-18C394870E3D}" type="pres">
      <dgm:prSet presAssocID="{864DD2DE-9098-4514-B686-9F85F61FAD87}" presName="rootText" presStyleLbl="node1" presStyleIdx="3" presStyleCnt="4" custScaleX="427919" custScaleY="196927" custLinFactX="-3104" custLinFactNeighborX="-100000" custLinFactNeighborY="-18202"/>
      <dgm:spPr/>
      <dgm:t>
        <a:bodyPr/>
        <a:lstStyle/>
        <a:p>
          <a:endParaRPr lang="ru-RU"/>
        </a:p>
      </dgm:t>
    </dgm:pt>
    <dgm:pt modelId="{FA14552E-8AD3-4EF3-B4FF-4F69A42D893F}" type="pres">
      <dgm:prSet presAssocID="{864DD2DE-9098-4514-B686-9F85F61FAD87}" presName="rootConnector" presStyleLbl="node1" presStyleIdx="3" presStyleCnt="4"/>
      <dgm:spPr/>
      <dgm:t>
        <a:bodyPr/>
        <a:lstStyle/>
        <a:p>
          <a:endParaRPr lang="ru-RU"/>
        </a:p>
      </dgm:t>
    </dgm:pt>
    <dgm:pt modelId="{BAB6F6F4-4059-40FE-A1BC-1EE6EB65EA29}" type="pres">
      <dgm:prSet presAssocID="{864DD2DE-9098-4514-B686-9F85F61FAD87}" presName="childShape" presStyleCnt="0"/>
      <dgm:spPr/>
    </dgm:pt>
  </dgm:ptLst>
  <dgm:cxnLst>
    <dgm:cxn modelId="{8B3285FD-6EDE-4B94-B6B3-FD5709BDAAA5}" type="presOf" srcId="{7BA17005-1013-4F10-82C2-BBEC52B2384A}" destId="{597B3387-CDDF-45F9-8DF2-37F73DB345D9}" srcOrd="0" destOrd="0" presId="urn:microsoft.com/office/officeart/2005/8/layout/hierarchy3"/>
    <dgm:cxn modelId="{803BA8D7-81D7-43B1-97B5-07B084DA715D}" type="presOf" srcId="{7BA17005-1013-4F10-82C2-BBEC52B2384A}" destId="{03EC8A2F-AD3F-417A-B249-E990AE1185A0}" srcOrd="1" destOrd="0" presId="urn:microsoft.com/office/officeart/2005/8/layout/hierarchy3"/>
    <dgm:cxn modelId="{140522D4-20C7-4B6C-8C4F-41A8BBB8CCEB}" srcId="{7BA17005-1013-4F10-82C2-BBEC52B2384A}" destId="{F5910A00-38CE-4B68-A34B-FFBFB3785376}" srcOrd="1" destOrd="0" parTransId="{63420EA5-D80A-4957-B0FD-FCF5B9D12905}" sibTransId="{65FEC147-5FDB-46B5-A21D-D6EFE87B8E75}"/>
    <dgm:cxn modelId="{627168AD-1D51-4A83-B8F0-C58F73206844}" type="presOf" srcId="{C2B7D91F-32D7-4FC7-BD43-571C8E0FA1BA}" destId="{E46DC92D-6F2C-47AB-B450-D1CC2726F2FD}" srcOrd="0" destOrd="0" presId="urn:microsoft.com/office/officeart/2005/8/layout/hierarchy3"/>
    <dgm:cxn modelId="{13F760DF-BA3F-4603-9DE7-BF5A293BCDE6}" type="presOf" srcId="{CEA629AF-E1D4-42C2-ABED-1C0A833ACB0C}" destId="{B92D088D-4630-4836-8506-9772C1D7C955}" srcOrd="0" destOrd="0" presId="urn:microsoft.com/office/officeart/2005/8/layout/hierarchy3"/>
    <dgm:cxn modelId="{1AC4CB1E-AF30-4DD9-BE6D-50D85E24C19B}" srcId="{35D8B130-3558-4DFB-AA1D-47E38ACD66B2}" destId="{CA8889F7-A0D2-422D-BD0B-7589B988D78D}" srcOrd="0" destOrd="0" parTransId="{A3BF1E83-7D52-4043-A64B-AA0050A0B52F}" sibTransId="{ED150AD2-1468-4ED5-A217-2A7692D2F9E2}"/>
    <dgm:cxn modelId="{8A5344A4-47DE-4129-8561-83D67E151E55}" type="presOf" srcId="{35D8B130-3558-4DFB-AA1D-47E38ACD66B2}" destId="{3CAC3C6A-F9C3-4CD1-8E43-4F428F60DA5E}" srcOrd="0" destOrd="0" presId="urn:microsoft.com/office/officeart/2005/8/layout/hierarchy3"/>
    <dgm:cxn modelId="{11C7EDE9-AEDF-4747-8CCE-FF7B54E5AB9F}" type="presOf" srcId="{A3BF1E83-7D52-4043-A64B-AA0050A0B52F}" destId="{FFC6D75D-2856-4414-8A75-D243C2F4C04E}" srcOrd="0" destOrd="0" presId="urn:microsoft.com/office/officeart/2005/8/layout/hierarchy3"/>
    <dgm:cxn modelId="{A71FBF67-04FE-44CA-8449-26FD5E05863D}" srcId="{C2B7D91F-32D7-4FC7-BD43-571C8E0FA1BA}" destId="{9AB2D56F-9E85-4FD4-8A88-B2017D31AD45}" srcOrd="1" destOrd="0" parTransId="{A22B49F0-430B-4C2C-BB5B-7D54DD3CE4A5}" sibTransId="{40E6D8D3-94D1-4F17-8ECC-C7F504F55E65}"/>
    <dgm:cxn modelId="{B44491CE-DC57-4DBD-A79E-C4CDD8A7BC34}" type="presOf" srcId="{EC7888A1-7867-421F-9CAF-8100213203A1}" destId="{BEBA024B-A20F-4525-94FC-CB3C6CEB9F05}" srcOrd="0" destOrd="0" presId="urn:microsoft.com/office/officeart/2005/8/layout/hierarchy3"/>
    <dgm:cxn modelId="{44ACBF24-A664-470C-A6B7-8D03274162A3}" type="presOf" srcId="{B6E5934D-B8E9-4A4B-A809-564C48E2BEF6}" destId="{995B59E7-12D5-48FE-BA12-7AD771173737}" srcOrd="0" destOrd="0" presId="urn:microsoft.com/office/officeart/2005/8/layout/hierarchy3"/>
    <dgm:cxn modelId="{C140AFEB-36D7-4F4B-BA24-C8DBBDDF0161}" srcId="{35D8B130-3558-4DFB-AA1D-47E38ACD66B2}" destId="{CA7613BE-E919-4B30-B78F-F7138B97B2C4}" srcOrd="1" destOrd="0" parTransId="{34905CC0-EFA3-4B87-9BAF-175D5E8475A6}" sibTransId="{68EA53FD-6A73-4AF6-B685-4DB52188C973}"/>
    <dgm:cxn modelId="{46104B2F-6DF5-4C18-9BC8-EA931C2725E3}" srcId="{C2B7D91F-32D7-4FC7-BD43-571C8E0FA1BA}" destId="{864DD2DE-9098-4514-B686-9F85F61FAD87}" srcOrd="3" destOrd="0" parTransId="{E57B0113-8358-4054-B2CC-3C7FF7DE5DE5}" sibTransId="{3762D7B2-E10E-4982-99BB-11683C7EBD04}"/>
    <dgm:cxn modelId="{01C994C4-82B8-462E-B69F-27AF71A9A200}" type="presOf" srcId="{9AB2D56F-9E85-4FD4-8A88-B2017D31AD45}" destId="{9CFBB9C6-11AC-4C25-AAF7-6B1AAE5BCB14}" srcOrd="1" destOrd="0" presId="urn:microsoft.com/office/officeart/2005/8/layout/hierarchy3"/>
    <dgm:cxn modelId="{9EC2281B-F7E0-4EC3-8EE3-CD6741897B61}" srcId="{7BA17005-1013-4F10-82C2-BBEC52B2384A}" destId="{740FD89C-E4A3-4E5C-9F05-F774D736C3A7}" srcOrd="0" destOrd="0" parTransId="{ABD41309-3D58-4E12-BAB6-8A062AB034C2}" sibTransId="{C967DFA4-3D98-4794-9CB9-4BD2041805E9}"/>
    <dgm:cxn modelId="{B1271491-52CB-42C2-A3DA-0DFF713C0AB6}" type="presOf" srcId="{19A499A7-D7AE-4B4A-BB82-5FAD634B7E39}" destId="{375DC589-2E07-4487-9B16-87D15B7E8EBC}" srcOrd="0" destOrd="0" presId="urn:microsoft.com/office/officeart/2005/8/layout/hierarchy3"/>
    <dgm:cxn modelId="{6FCB80DA-53DE-4F72-BE7A-5E4D8C334EC0}" type="presOf" srcId="{9AB2D56F-9E85-4FD4-8A88-B2017D31AD45}" destId="{A22AFB23-0CE3-4FBA-A0E9-23F657C94287}" srcOrd="0" destOrd="0" presId="urn:microsoft.com/office/officeart/2005/8/layout/hierarchy3"/>
    <dgm:cxn modelId="{F309DE54-D9CD-4843-AF6D-443D3505A119}" type="presOf" srcId="{ABD41309-3D58-4E12-BAB6-8A062AB034C2}" destId="{77621F48-A5FD-4223-B274-0573E1A72375}" srcOrd="0" destOrd="0" presId="urn:microsoft.com/office/officeart/2005/8/layout/hierarchy3"/>
    <dgm:cxn modelId="{C63CC5F2-133F-4C4F-9A22-F5A646086AF6}" srcId="{C2B7D91F-32D7-4FC7-BD43-571C8E0FA1BA}" destId="{35D8B130-3558-4DFB-AA1D-47E38ACD66B2}" srcOrd="0" destOrd="0" parTransId="{E2A6A771-0F06-4C10-9490-6E4C1062105A}" sibTransId="{4ED68277-F02F-47D2-A210-638CF9ACA834}"/>
    <dgm:cxn modelId="{5C64CE6C-E58B-414B-9679-B2FE79CFA79F}" srcId="{35D8B130-3558-4DFB-AA1D-47E38ACD66B2}" destId="{93EAE4BF-FA3B-4E77-B820-E409BE4986D3}" srcOrd="2" destOrd="0" parTransId="{687185E3-731D-4BF8-B367-0A10C42F5551}" sibTransId="{88C32135-BAEF-4DBC-88D9-86E5DBEFA65C}"/>
    <dgm:cxn modelId="{CF923FED-ACDF-4A10-94B3-B3823BFF9B6A}" type="presOf" srcId="{13E6D20C-458B-4C75-9880-1FA2142D9DF0}" destId="{133268FD-ABF4-4A0F-8596-956198D07DE5}" srcOrd="0" destOrd="0" presId="urn:microsoft.com/office/officeart/2005/8/layout/hierarchy3"/>
    <dgm:cxn modelId="{65CA88DC-7C87-46B1-BF6B-E558C2746716}" type="presOf" srcId="{35D8B130-3558-4DFB-AA1D-47E38ACD66B2}" destId="{F5DFBE15-9040-4EBA-8F54-7D136B5205DC}" srcOrd="1" destOrd="0" presId="urn:microsoft.com/office/officeart/2005/8/layout/hierarchy3"/>
    <dgm:cxn modelId="{FC6261AB-39B4-46AB-AD22-E030A596BA6A}" type="presOf" srcId="{CA7613BE-E919-4B30-B78F-F7138B97B2C4}" destId="{F19521E7-649E-4120-8205-301F6DC73AA0}" srcOrd="0" destOrd="0" presId="urn:microsoft.com/office/officeart/2005/8/layout/hierarchy3"/>
    <dgm:cxn modelId="{4AB1AFE4-E35B-4B4F-933C-D33469D88812}" type="presOf" srcId="{F5910A00-38CE-4B68-A34B-FFBFB3785376}" destId="{95DD0F47-38A0-41B3-AC23-C865593AD879}" srcOrd="0" destOrd="0" presId="urn:microsoft.com/office/officeart/2005/8/layout/hierarchy3"/>
    <dgm:cxn modelId="{72393497-9AA6-46F8-9C51-15ECE2526EB3}" type="presOf" srcId="{687185E3-731D-4BF8-B367-0A10C42F5551}" destId="{D594E7BC-CEF4-4A13-B39F-04AF4CE383A6}" srcOrd="0" destOrd="0" presId="urn:microsoft.com/office/officeart/2005/8/layout/hierarchy3"/>
    <dgm:cxn modelId="{DF5952DC-48F8-42E6-BA8D-BEFF8F6F2BA3}" srcId="{7BA17005-1013-4F10-82C2-BBEC52B2384A}" destId="{08F5670D-806D-4986-B203-D227509BF099}" srcOrd="4" destOrd="0" parTransId="{8C968778-12E5-4ED9-AC2A-0AADE590875A}" sibTransId="{2231D90A-5599-4925-B8AA-C3D203FC0A23}"/>
    <dgm:cxn modelId="{36845D39-5445-4F82-94F2-C6158821EC27}" srcId="{7BA17005-1013-4F10-82C2-BBEC52B2384A}" destId="{19A499A7-D7AE-4B4A-BB82-5FAD634B7E39}" srcOrd="5" destOrd="0" parTransId="{CEA629AF-E1D4-42C2-ABED-1C0A833ACB0C}" sibTransId="{C0422E56-8FD9-4EBF-A2DF-4AEFABB03B38}"/>
    <dgm:cxn modelId="{31EBCCC8-ADB1-4C39-AD1F-F7773C269DC0}" type="presOf" srcId="{864DD2DE-9098-4514-B686-9F85F61FAD87}" destId="{FA14552E-8AD3-4EF3-B4FF-4F69A42D893F}" srcOrd="1" destOrd="0" presId="urn:microsoft.com/office/officeart/2005/8/layout/hierarchy3"/>
    <dgm:cxn modelId="{9AD27204-8493-4A2A-8BD2-D4A8670CA4E6}" type="presOf" srcId="{864DD2DE-9098-4514-B686-9F85F61FAD87}" destId="{8FA7731C-95E8-497A-AF3D-18C394870E3D}" srcOrd="0" destOrd="0" presId="urn:microsoft.com/office/officeart/2005/8/layout/hierarchy3"/>
    <dgm:cxn modelId="{98EF2DDC-F988-4B9B-A0D5-4B63AA7FB794}" type="presOf" srcId="{740FD89C-E4A3-4E5C-9F05-F774D736C3A7}" destId="{CF4F710B-865A-4CF2-91DA-EBB18C1D0E77}" srcOrd="0" destOrd="0" presId="urn:microsoft.com/office/officeart/2005/8/layout/hierarchy3"/>
    <dgm:cxn modelId="{9715E3A0-BFF5-4873-968B-9577715691A1}" type="presOf" srcId="{7B49F696-163D-4706-8AAE-F994FD97B7D7}" destId="{7431C306-D9BA-4897-8DB9-DDBBF9B26EFB}" srcOrd="0" destOrd="0" presId="urn:microsoft.com/office/officeart/2005/8/layout/hierarchy3"/>
    <dgm:cxn modelId="{33EE585A-A4DD-4971-9C05-B14928E9921D}" type="presOf" srcId="{63420EA5-D80A-4957-B0FD-FCF5B9D12905}" destId="{FA9E83D2-FBD7-4D5C-A4B0-FD646A24D636}" srcOrd="0" destOrd="0" presId="urn:microsoft.com/office/officeart/2005/8/layout/hierarchy3"/>
    <dgm:cxn modelId="{255FA1CB-23FB-45A9-8FA5-6CF5489FD1A5}" type="presOf" srcId="{08F5670D-806D-4986-B203-D227509BF099}" destId="{F4C7C850-FB3F-40FC-9537-A96823E84BF4}" srcOrd="0" destOrd="0" presId="urn:microsoft.com/office/officeart/2005/8/layout/hierarchy3"/>
    <dgm:cxn modelId="{2ED1548B-1B5E-4B12-8E32-058F0238F150}" type="presOf" srcId="{34905CC0-EFA3-4B87-9BAF-175D5E8475A6}" destId="{89EB4CC4-6B45-4C79-B7A9-D4D41578B4A5}" srcOrd="0" destOrd="0" presId="urn:microsoft.com/office/officeart/2005/8/layout/hierarchy3"/>
    <dgm:cxn modelId="{D1F1A54B-057D-42B1-9DB3-76C33AEC1DD4}" srcId="{7BA17005-1013-4F10-82C2-BBEC52B2384A}" destId="{EC7888A1-7867-421F-9CAF-8100213203A1}" srcOrd="2" destOrd="0" parTransId="{B6E5934D-B8E9-4A4B-A809-564C48E2BEF6}" sibTransId="{A73D0302-79EB-4491-B094-9E34F866F6CA}"/>
    <dgm:cxn modelId="{6EE35580-77EF-43F5-A452-1175810A96CB}" type="presOf" srcId="{8C968778-12E5-4ED9-AC2A-0AADE590875A}" destId="{5D574EB8-3C84-41F3-B9E8-0DDBE7D7C544}" srcOrd="0" destOrd="0" presId="urn:microsoft.com/office/officeart/2005/8/layout/hierarchy3"/>
    <dgm:cxn modelId="{829AFB43-5A4A-406F-A1E1-C025AE61071B}" type="presOf" srcId="{CA8889F7-A0D2-422D-BD0B-7589B988D78D}" destId="{6679CC52-3EBF-4366-A5EA-A350E7BE40F1}" srcOrd="0" destOrd="0" presId="urn:microsoft.com/office/officeart/2005/8/layout/hierarchy3"/>
    <dgm:cxn modelId="{03EE171A-FE88-423D-A9C2-F4D7704A26F8}" srcId="{C2B7D91F-32D7-4FC7-BD43-571C8E0FA1BA}" destId="{7BA17005-1013-4F10-82C2-BBEC52B2384A}" srcOrd="2" destOrd="0" parTransId="{68D77889-C211-4C73-9F09-4A29F35B7A74}" sibTransId="{9D331CDB-3879-435F-83A6-7945EB2904A3}"/>
    <dgm:cxn modelId="{D126FDC2-C441-4524-8C4E-87E18520611D}" srcId="{7BA17005-1013-4F10-82C2-BBEC52B2384A}" destId="{13E6D20C-458B-4C75-9880-1FA2142D9DF0}" srcOrd="3" destOrd="0" parTransId="{7B49F696-163D-4706-8AAE-F994FD97B7D7}" sibTransId="{3CC449C1-8A46-48D4-889B-A8D54563B50B}"/>
    <dgm:cxn modelId="{30D3EEA1-61D7-4576-8F50-6E5AA767CEDE}" type="presOf" srcId="{93EAE4BF-FA3B-4E77-B820-E409BE4986D3}" destId="{E7D9E15C-EE8A-42C2-BFA9-7DCD24EC075C}" srcOrd="0" destOrd="0" presId="urn:microsoft.com/office/officeart/2005/8/layout/hierarchy3"/>
    <dgm:cxn modelId="{CEEE87D4-B101-48DD-8F6F-A3721D4211DD}" type="presParOf" srcId="{E46DC92D-6F2C-47AB-B450-D1CC2726F2FD}" destId="{1EE70D62-F933-4447-A35C-D766329F6C66}" srcOrd="0" destOrd="0" presId="urn:microsoft.com/office/officeart/2005/8/layout/hierarchy3"/>
    <dgm:cxn modelId="{8177F4C1-C51F-4EC2-8B2D-B7B090B5532C}" type="presParOf" srcId="{1EE70D62-F933-4447-A35C-D766329F6C66}" destId="{214FBCA5-1A05-49B0-99E9-C2D59B791F1F}" srcOrd="0" destOrd="0" presId="urn:microsoft.com/office/officeart/2005/8/layout/hierarchy3"/>
    <dgm:cxn modelId="{E5F010A7-40A1-49BC-AA07-EE1C42135105}" type="presParOf" srcId="{214FBCA5-1A05-49B0-99E9-C2D59B791F1F}" destId="{3CAC3C6A-F9C3-4CD1-8E43-4F428F60DA5E}" srcOrd="0" destOrd="0" presId="urn:microsoft.com/office/officeart/2005/8/layout/hierarchy3"/>
    <dgm:cxn modelId="{EA6E772F-A684-4F84-B557-3990009BEC88}" type="presParOf" srcId="{214FBCA5-1A05-49B0-99E9-C2D59B791F1F}" destId="{F5DFBE15-9040-4EBA-8F54-7D136B5205DC}" srcOrd="1" destOrd="0" presId="urn:microsoft.com/office/officeart/2005/8/layout/hierarchy3"/>
    <dgm:cxn modelId="{36FD20C7-D63C-42A3-A19E-7E60B3A7594B}" type="presParOf" srcId="{1EE70D62-F933-4447-A35C-D766329F6C66}" destId="{CD11C3AD-D8B7-4B24-B63D-53D4892345EC}" srcOrd="1" destOrd="0" presId="urn:microsoft.com/office/officeart/2005/8/layout/hierarchy3"/>
    <dgm:cxn modelId="{C33EE385-83E4-478F-AE4F-CB2BCCEF545F}" type="presParOf" srcId="{CD11C3AD-D8B7-4B24-B63D-53D4892345EC}" destId="{FFC6D75D-2856-4414-8A75-D243C2F4C04E}" srcOrd="0" destOrd="0" presId="urn:microsoft.com/office/officeart/2005/8/layout/hierarchy3"/>
    <dgm:cxn modelId="{558C8A1A-75D6-4865-8051-4A3BBBBE8C74}" type="presParOf" srcId="{CD11C3AD-D8B7-4B24-B63D-53D4892345EC}" destId="{6679CC52-3EBF-4366-A5EA-A350E7BE40F1}" srcOrd="1" destOrd="0" presId="urn:microsoft.com/office/officeart/2005/8/layout/hierarchy3"/>
    <dgm:cxn modelId="{600E1637-6818-4DA2-96F4-6EEA931D248B}" type="presParOf" srcId="{CD11C3AD-D8B7-4B24-B63D-53D4892345EC}" destId="{89EB4CC4-6B45-4C79-B7A9-D4D41578B4A5}" srcOrd="2" destOrd="0" presId="urn:microsoft.com/office/officeart/2005/8/layout/hierarchy3"/>
    <dgm:cxn modelId="{A3522A9A-DAA4-40C6-BA39-EB17C28EE983}" type="presParOf" srcId="{CD11C3AD-D8B7-4B24-B63D-53D4892345EC}" destId="{F19521E7-649E-4120-8205-301F6DC73AA0}" srcOrd="3" destOrd="0" presId="urn:microsoft.com/office/officeart/2005/8/layout/hierarchy3"/>
    <dgm:cxn modelId="{E74F0AB2-ED43-493D-951F-5C97678FD8AB}" type="presParOf" srcId="{CD11C3AD-D8B7-4B24-B63D-53D4892345EC}" destId="{D594E7BC-CEF4-4A13-B39F-04AF4CE383A6}" srcOrd="4" destOrd="0" presId="urn:microsoft.com/office/officeart/2005/8/layout/hierarchy3"/>
    <dgm:cxn modelId="{1C676D12-225D-411F-A776-A26A31DE93BA}" type="presParOf" srcId="{CD11C3AD-D8B7-4B24-B63D-53D4892345EC}" destId="{E7D9E15C-EE8A-42C2-BFA9-7DCD24EC075C}" srcOrd="5" destOrd="0" presId="urn:microsoft.com/office/officeart/2005/8/layout/hierarchy3"/>
    <dgm:cxn modelId="{1946A228-68B8-4FD5-869D-1A7DF129CDC6}" type="presParOf" srcId="{E46DC92D-6F2C-47AB-B450-D1CC2726F2FD}" destId="{A244D27B-DDE1-4183-9BCC-AB87CD259158}" srcOrd="1" destOrd="0" presId="urn:microsoft.com/office/officeart/2005/8/layout/hierarchy3"/>
    <dgm:cxn modelId="{4DEC8A3D-00E4-45B0-A0A8-7679A0B31A29}" type="presParOf" srcId="{A244D27B-DDE1-4183-9BCC-AB87CD259158}" destId="{373C65A2-AA58-432D-96AC-74994AB697B8}" srcOrd="0" destOrd="0" presId="urn:microsoft.com/office/officeart/2005/8/layout/hierarchy3"/>
    <dgm:cxn modelId="{9F03F780-8BCB-4BB3-8913-0468A70BA52D}" type="presParOf" srcId="{373C65A2-AA58-432D-96AC-74994AB697B8}" destId="{A22AFB23-0CE3-4FBA-A0E9-23F657C94287}" srcOrd="0" destOrd="0" presId="urn:microsoft.com/office/officeart/2005/8/layout/hierarchy3"/>
    <dgm:cxn modelId="{58F70DEA-48E2-41E6-ABC5-0AF3F9E354E0}" type="presParOf" srcId="{373C65A2-AA58-432D-96AC-74994AB697B8}" destId="{9CFBB9C6-11AC-4C25-AAF7-6B1AAE5BCB14}" srcOrd="1" destOrd="0" presId="urn:microsoft.com/office/officeart/2005/8/layout/hierarchy3"/>
    <dgm:cxn modelId="{321A8553-F101-4193-8AD5-5E38E26BE896}" type="presParOf" srcId="{A244D27B-DDE1-4183-9BCC-AB87CD259158}" destId="{00704428-9F9E-485D-9886-88739916DE89}" srcOrd="1" destOrd="0" presId="urn:microsoft.com/office/officeart/2005/8/layout/hierarchy3"/>
    <dgm:cxn modelId="{20D98958-A68F-4B6B-972B-2C9F39AF103E}" type="presParOf" srcId="{E46DC92D-6F2C-47AB-B450-D1CC2726F2FD}" destId="{8E4A584D-ECB4-45E7-A23D-6059800E1856}" srcOrd="2" destOrd="0" presId="urn:microsoft.com/office/officeart/2005/8/layout/hierarchy3"/>
    <dgm:cxn modelId="{B2AC2031-15C1-4FCF-97D8-7C0DB99A18E5}" type="presParOf" srcId="{8E4A584D-ECB4-45E7-A23D-6059800E1856}" destId="{18ABAA74-C0E1-4974-9F55-D636F5C5E554}" srcOrd="0" destOrd="0" presId="urn:microsoft.com/office/officeart/2005/8/layout/hierarchy3"/>
    <dgm:cxn modelId="{87990844-35D5-4340-B69B-A136AB4A3C50}" type="presParOf" srcId="{18ABAA74-C0E1-4974-9F55-D636F5C5E554}" destId="{597B3387-CDDF-45F9-8DF2-37F73DB345D9}" srcOrd="0" destOrd="0" presId="urn:microsoft.com/office/officeart/2005/8/layout/hierarchy3"/>
    <dgm:cxn modelId="{54494F4E-9F4D-43C4-92DF-4CECE1D2E41D}" type="presParOf" srcId="{18ABAA74-C0E1-4974-9F55-D636F5C5E554}" destId="{03EC8A2F-AD3F-417A-B249-E990AE1185A0}" srcOrd="1" destOrd="0" presId="urn:microsoft.com/office/officeart/2005/8/layout/hierarchy3"/>
    <dgm:cxn modelId="{1E430DAD-0B9D-4586-9B9F-16AD7C4A458D}" type="presParOf" srcId="{8E4A584D-ECB4-45E7-A23D-6059800E1856}" destId="{BA32B8C2-4933-4D37-BF10-345A0406E732}" srcOrd="1" destOrd="0" presId="urn:microsoft.com/office/officeart/2005/8/layout/hierarchy3"/>
    <dgm:cxn modelId="{2F016D9F-9636-426D-B209-E2EC56F8F291}" type="presParOf" srcId="{BA32B8C2-4933-4D37-BF10-345A0406E732}" destId="{77621F48-A5FD-4223-B274-0573E1A72375}" srcOrd="0" destOrd="0" presId="urn:microsoft.com/office/officeart/2005/8/layout/hierarchy3"/>
    <dgm:cxn modelId="{06B4A590-38EA-4EF9-8D55-DC2A944074A6}" type="presParOf" srcId="{BA32B8C2-4933-4D37-BF10-345A0406E732}" destId="{CF4F710B-865A-4CF2-91DA-EBB18C1D0E77}" srcOrd="1" destOrd="0" presId="urn:microsoft.com/office/officeart/2005/8/layout/hierarchy3"/>
    <dgm:cxn modelId="{F1C1A3DE-2B89-4339-8612-3E921886E1BC}" type="presParOf" srcId="{BA32B8C2-4933-4D37-BF10-345A0406E732}" destId="{FA9E83D2-FBD7-4D5C-A4B0-FD646A24D636}" srcOrd="2" destOrd="0" presId="urn:microsoft.com/office/officeart/2005/8/layout/hierarchy3"/>
    <dgm:cxn modelId="{5CA5839A-7084-4823-B7EC-2EAE58E965C8}" type="presParOf" srcId="{BA32B8C2-4933-4D37-BF10-345A0406E732}" destId="{95DD0F47-38A0-41B3-AC23-C865593AD879}" srcOrd="3" destOrd="0" presId="urn:microsoft.com/office/officeart/2005/8/layout/hierarchy3"/>
    <dgm:cxn modelId="{603C8B22-B616-4577-A5C8-C94471D79A94}" type="presParOf" srcId="{BA32B8C2-4933-4D37-BF10-345A0406E732}" destId="{995B59E7-12D5-48FE-BA12-7AD771173737}" srcOrd="4" destOrd="0" presId="urn:microsoft.com/office/officeart/2005/8/layout/hierarchy3"/>
    <dgm:cxn modelId="{29CB51BF-FE2D-4B58-957D-81A9FCA70F12}" type="presParOf" srcId="{BA32B8C2-4933-4D37-BF10-345A0406E732}" destId="{BEBA024B-A20F-4525-94FC-CB3C6CEB9F05}" srcOrd="5" destOrd="0" presId="urn:microsoft.com/office/officeart/2005/8/layout/hierarchy3"/>
    <dgm:cxn modelId="{C71D0048-0897-4940-A651-EEEFE49F4DDC}" type="presParOf" srcId="{BA32B8C2-4933-4D37-BF10-345A0406E732}" destId="{7431C306-D9BA-4897-8DB9-DDBBF9B26EFB}" srcOrd="6" destOrd="0" presId="urn:microsoft.com/office/officeart/2005/8/layout/hierarchy3"/>
    <dgm:cxn modelId="{44895019-1EC8-4A48-9A02-F9D14914BE3A}" type="presParOf" srcId="{BA32B8C2-4933-4D37-BF10-345A0406E732}" destId="{133268FD-ABF4-4A0F-8596-956198D07DE5}" srcOrd="7" destOrd="0" presId="urn:microsoft.com/office/officeart/2005/8/layout/hierarchy3"/>
    <dgm:cxn modelId="{790F3626-5A84-422A-8BFF-694157845B25}" type="presParOf" srcId="{BA32B8C2-4933-4D37-BF10-345A0406E732}" destId="{5D574EB8-3C84-41F3-B9E8-0DDBE7D7C544}" srcOrd="8" destOrd="0" presId="urn:microsoft.com/office/officeart/2005/8/layout/hierarchy3"/>
    <dgm:cxn modelId="{222C0116-C71C-4408-9C04-4A187E6A49F1}" type="presParOf" srcId="{BA32B8C2-4933-4D37-BF10-345A0406E732}" destId="{F4C7C850-FB3F-40FC-9537-A96823E84BF4}" srcOrd="9" destOrd="0" presId="urn:microsoft.com/office/officeart/2005/8/layout/hierarchy3"/>
    <dgm:cxn modelId="{144B13D7-56E5-4698-9FD7-31467E8BCA1A}" type="presParOf" srcId="{BA32B8C2-4933-4D37-BF10-345A0406E732}" destId="{B92D088D-4630-4836-8506-9772C1D7C955}" srcOrd="10" destOrd="0" presId="urn:microsoft.com/office/officeart/2005/8/layout/hierarchy3"/>
    <dgm:cxn modelId="{3D1956EF-8EA9-40F4-BD7F-873224B8704F}" type="presParOf" srcId="{BA32B8C2-4933-4D37-BF10-345A0406E732}" destId="{375DC589-2E07-4487-9B16-87D15B7E8EBC}" srcOrd="11" destOrd="0" presId="urn:microsoft.com/office/officeart/2005/8/layout/hierarchy3"/>
    <dgm:cxn modelId="{AB561DAE-989E-4D9F-8208-E0B575D7A829}" type="presParOf" srcId="{E46DC92D-6F2C-47AB-B450-D1CC2726F2FD}" destId="{4EF85F65-BF0B-45E3-8D71-F6112EF961CD}" srcOrd="3" destOrd="0" presId="urn:microsoft.com/office/officeart/2005/8/layout/hierarchy3"/>
    <dgm:cxn modelId="{BF4C8EC0-9820-43D2-9190-DC4ED146D490}" type="presParOf" srcId="{4EF85F65-BF0B-45E3-8D71-F6112EF961CD}" destId="{0D1AA123-3228-4545-A9AF-61CEC71FB5F5}" srcOrd="0" destOrd="0" presId="urn:microsoft.com/office/officeart/2005/8/layout/hierarchy3"/>
    <dgm:cxn modelId="{E837CA93-AADE-438D-986D-E1EED8021671}" type="presParOf" srcId="{0D1AA123-3228-4545-A9AF-61CEC71FB5F5}" destId="{8FA7731C-95E8-497A-AF3D-18C394870E3D}" srcOrd="0" destOrd="0" presId="urn:microsoft.com/office/officeart/2005/8/layout/hierarchy3"/>
    <dgm:cxn modelId="{2F2CD0FE-6CC7-416E-9C5A-A01B041605A6}" type="presParOf" srcId="{0D1AA123-3228-4545-A9AF-61CEC71FB5F5}" destId="{FA14552E-8AD3-4EF3-B4FF-4F69A42D893F}" srcOrd="1" destOrd="0" presId="urn:microsoft.com/office/officeart/2005/8/layout/hierarchy3"/>
    <dgm:cxn modelId="{01F373AA-637E-46D9-AE7B-ED8848F97D05}" type="presParOf" srcId="{4EF85F65-BF0B-45E3-8D71-F6112EF961CD}" destId="{BAB6F6F4-4059-40FE-A1BC-1EE6EB65EA29}" srcOrd="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B7D91F-32D7-4FC7-BD43-571C8E0FA1BA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D8B130-3558-4DFB-AA1D-47E38ACD66B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Доходы бюджета – 117 242,7  в том числе:</a:t>
          </a:r>
          <a:endParaRPr lang="ru-RU" sz="1400" b="1" dirty="0">
            <a:latin typeface="Cambria" pitchFamily="18" charset="0"/>
          </a:endParaRPr>
        </a:p>
      </dgm:t>
    </dgm:pt>
    <dgm:pt modelId="{E2A6A771-0F06-4C10-9490-6E4C1062105A}" type="parTrans" cxnId="{C63CC5F2-133F-4C4F-9A22-F5A646086AF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ED68277-F02F-47D2-A210-638CF9ACA834}" type="sibTrans" cxnId="{C63CC5F2-133F-4C4F-9A22-F5A646086AF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A8889F7-A0D2-422D-BD0B-7589B988D78D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Налоговые доходы – 100 852,8</a:t>
          </a:r>
          <a:endParaRPr lang="ru-RU" sz="1400" b="1" dirty="0">
            <a:latin typeface="Cambria" pitchFamily="18" charset="0"/>
          </a:endParaRPr>
        </a:p>
      </dgm:t>
    </dgm:pt>
    <dgm:pt modelId="{A3BF1E83-7D52-4043-A64B-AA0050A0B52F}" type="parTrans" cxnId="{1AC4CB1E-AF30-4DD9-BE6D-50D85E24C19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ED150AD2-1468-4ED5-A217-2A7692D2F9E2}" type="sibTrans" cxnId="{1AC4CB1E-AF30-4DD9-BE6D-50D85E24C19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A7613BE-E919-4B30-B78F-F7138B97B2C4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Неналоговые доходы -  12 313,6</a:t>
          </a:r>
          <a:endParaRPr lang="ru-RU" sz="1400" b="1" dirty="0">
            <a:latin typeface="Cambria" pitchFamily="18" charset="0"/>
          </a:endParaRPr>
        </a:p>
      </dgm:t>
    </dgm:pt>
    <dgm:pt modelId="{34905CC0-EFA3-4B87-9BAF-175D5E8475A6}" type="parTrans" cxnId="{C140AFEB-36D7-4F4B-BA24-C8DBBDDF01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8EA53FD-6A73-4AF6-B685-4DB52188C973}" type="sibTrans" cxnId="{C140AFEB-36D7-4F4B-BA24-C8DBBDDF01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BA17005-1013-4F10-82C2-BBEC52B2384A}">
      <dgm:prSet phldrT="[Текст]" custT="1"/>
      <dgm:spPr/>
      <dgm:t>
        <a:bodyPr/>
        <a:lstStyle/>
        <a:p>
          <a:r>
            <a:rPr lang="ru-RU" sz="1400" b="1" dirty="0" smtClean="0">
              <a:latin typeface="Cambria" pitchFamily="18" charset="0"/>
            </a:rPr>
            <a:t>Расходы бюджета-              117 242,7 в том числе: </a:t>
          </a:r>
          <a:endParaRPr lang="ru-RU" sz="1400" b="1" dirty="0">
            <a:latin typeface="Cambria" pitchFamily="18" charset="0"/>
          </a:endParaRPr>
        </a:p>
      </dgm:t>
    </dgm:pt>
    <dgm:pt modelId="{68D77889-C211-4C73-9F09-4A29F35B7A74}" type="parTrans" cxnId="{03EE171A-FE88-423D-A9C2-F4D7704A26F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D331CDB-3879-435F-83A6-7945EB2904A3}" type="sibTrans" cxnId="{03EE171A-FE88-423D-A9C2-F4D7704A26F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40FD89C-E4A3-4E5C-9F05-F774D736C3A7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Жилищно-коммунальное хозяйство – 56 529,2</a:t>
          </a:r>
          <a:endParaRPr lang="ru-RU" sz="1400" b="1" dirty="0">
            <a:latin typeface="Cambria" pitchFamily="18" charset="0"/>
          </a:endParaRPr>
        </a:p>
      </dgm:t>
    </dgm:pt>
    <dgm:pt modelId="{ABD41309-3D58-4E12-BAB6-8A062AB034C2}" type="parTrans" cxnId="{9EC2281B-F7E0-4EC3-8EE3-CD6741897B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967DFA4-3D98-4794-9CB9-4BD2041805E9}" type="sibTrans" cxnId="{9EC2281B-F7E0-4EC3-8EE3-CD6741897B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EC7888A1-7867-421F-9CAF-8100213203A1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Физическая культура и спорт – 25 892,8</a:t>
          </a:r>
          <a:endParaRPr lang="ru-RU" sz="1400" b="1" dirty="0">
            <a:latin typeface="Cambria" pitchFamily="18" charset="0"/>
          </a:endParaRPr>
        </a:p>
      </dgm:t>
    </dgm:pt>
    <dgm:pt modelId="{B6E5934D-B8E9-4A4B-A809-564C48E2BEF6}" type="parTrans" cxnId="{D1F1A54B-057D-42B1-9DB3-76C33AEC1DD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73D0302-79EB-4491-B094-9E34F866F6CA}" type="sibTrans" cxnId="{D1F1A54B-057D-42B1-9DB3-76C33AEC1DD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3EAE4BF-FA3B-4E77-B820-E409BE4986D3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Безвозмездные поступления-  4076,3</a:t>
          </a:r>
          <a:endParaRPr lang="ru-RU" sz="1400" b="1" dirty="0">
            <a:latin typeface="Cambria" pitchFamily="18" charset="0"/>
          </a:endParaRPr>
        </a:p>
      </dgm:t>
    </dgm:pt>
    <dgm:pt modelId="{687185E3-731D-4BF8-B367-0A10C42F5551}" type="parTrans" cxnId="{5C64CE6C-E58B-414B-9679-B2FE79CFA79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8C32135-BAEF-4DBC-88D9-86E5DBEFA65C}" type="sibTrans" cxnId="{5C64CE6C-E58B-414B-9679-B2FE79CFA79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5910A00-38CE-4B68-A34B-FFBFB378537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Национальная экономика – 19 830,9</a:t>
          </a:r>
          <a:endParaRPr lang="ru-RU" sz="1400" b="1" dirty="0">
            <a:latin typeface="Cambria" pitchFamily="18" charset="0"/>
          </a:endParaRPr>
        </a:p>
      </dgm:t>
    </dgm:pt>
    <dgm:pt modelId="{63420EA5-D80A-4957-B0FD-FCF5B9D12905}" type="parTrans" cxnId="{140522D4-20C7-4B6C-8C4F-41A8BBB8CCE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5FEC147-5FDB-46B5-A21D-D6EFE87B8E75}" type="sibTrans" cxnId="{140522D4-20C7-4B6C-8C4F-41A8BBB8CCE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3E6D20C-458B-4C75-9880-1FA2142D9DF0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Общегосударственные вопросы – 11 192,0</a:t>
          </a:r>
          <a:endParaRPr lang="ru-RU" sz="1400" b="1" dirty="0">
            <a:latin typeface="Cambria" pitchFamily="18" charset="0"/>
          </a:endParaRPr>
        </a:p>
      </dgm:t>
    </dgm:pt>
    <dgm:pt modelId="{7B49F696-163D-4706-8AAE-F994FD97B7D7}" type="parTrans" cxnId="{D126FDC2-C441-4524-8C4E-87E18520611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CC449C1-8A46-48D4-889B-A8D54563B50B}" type="sibTrans" cxnId="{D126FDC2-C441-4524-8C4E-87E18520611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8F5670D-806D-4986-B203-D227509BF099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Социальная политика-  69,0</a:t>
          </a:r>
          <a:endParaRPr lang="ru-RU" sz="1400" b="1" dirty="0">
            <a:latin typeface="Cambria" pitchFamily="18" charset="0"/>
          </a:endParaRPr>
        </a:p>
      </dgm:t>
    </dgm:pt>
    <dgm:pt modelId="{8C968778-12E5-4ED9-AC2A-0AADE590875A}" type="parTrans" cxnId="{DF5952DC-48F8-42E6-BA8D-BEFF8F6F2BA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231D90A-5599-4925-B8AA-C3D203FC0A23}" type="sibTrans" cxnId="{DF5952DC-48F8-42E6-BA8D-BEFF8F6F2BA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64DD2DE-9098-4514-B686-9F85F61FAD8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Дефицит  - 0,0</a:t>
          </a:r>
        </a:p>
      </dgm:t>
    </dgm:pt>
    <dgm:pt modelId="{E57B0113-8358-4054-B2CC-3C7FF7DE5DE5}" type="parTrans" cxnId="{46104B2F-6DF5-4C18-9BC8-EA931C2725E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762D7B2-E10E-4982-99BB-11683C7EBD04}" type="sibTrans" cxnId="{46104B2F-6DF5-4C18-9BC8-EA931C2725E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AB2D56F-9E85-4FD4-8A88-B2017D31AD4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Cambria" pitchFamily="18" charset="0"/>
            </a:rPr>
            <a:t>Бюджет на 2021г.</a:t>
          </a:r>
          <a:endParaRPr lang="ru-RU" sz="2000" b="1" dirty="0">
            <a:latin typeface="Cambria" pitchFamily="18" charset="0"/>
          </a:endParaRPr>
        </a:p>
      </dgm:t>
    </dgm:pt>
    <dgm:pt modelId="{A22B49F0-430B-4C2C-BB5B-7D54DD3CE4A5}" type="parTrans" cxnId="{A71FBF67-04FE-44CA-8449-26FD5E05863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0E6D8D3-94D1-4F17-8ECC-C7F504F55E65}" type="sibTrans" cxnId="{A71FBF67-04FE-44CA-8449-26FD5E05863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0F70E05-6E5F-4418-A1DD-FFA06B29F82A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Условно утвержденные расходы  - 3 100,0</a:t>
          </a:r>
          <a:endParaRPr lang="ru-RU" sz="1400" b="1" dirty="0">
            <a:latin typeface="Cambria" pitchFamily="18" charset="0"/>
          </a:endParaRPr>
        </a:p>
      </dgm:t>
    </dgm:pt>
    <dgm:pt modelId="{4CD0AE06-7F9A-4728-B0AD-8C38D37D8D83}" type="parTrans" cxnId="{10764139-988F-4249-A2CE-B8A95B918C4D}">
      <dgm:prSet/>
      <dgm:spPr/>
      <dgm:t>
        <a:bodyPr/>
        <a:lstStyle/>
        <a:p>
          <a:endParaRPr lang="ru-RU"/>
        </a:p>
      </dgm:t>
    </dgm:pt>
    <dgm:pt modelId="{75CB2FB3-5B28-4A46-97E1-049C8CD49D19}" type="sibTrans" cxnId="{10764139-988F-4249-A2CE-B8A95B918C4D}">
      <dgm:prSet/>
      <dgm:spPr/>
      <dgm:t>
        <a:bodyPr/>
        <a:lstStyle/>
        <a:p>
          <a:endParaRPr lang="ru-RU"/>
        </a:p>
      </dgm:t>
    </dgm:pt>
    <dgm:pt modelId="{3C512344-5383-483B-95AC-631133928DB2}">
      <dgm:prSet custT="1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– 628,8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AC5C8-31D0-463E-A3F0-3EE960B12F8C}" type="parTrans" cxnId="{4FA66595-C31B-4F31-A267-2CFB14B22EF4}">
      <dgm:prSet/>
      <dgm:spPr/>
      <dgm:t>
        <a:bodyPr/>
        <a:lstStyle/>
        <a:p>
          <a:endParaRPr lang="ru-RU"/>
        </a:p>
      </dgm:t>
    </dgm:pt>
    <dgm:pt modelId="{4E8D90D9-B764-4D57-BA88-E0D7FF1417D5}" type="sibTrans" cxnId="{4FA66595-C31B-4F31-A267-2CFB14B22EF4}">
      <dgm:prSet/>
      <dgm:spPr/>
      <dgm:t>
        <a:bodyPr/>
        <a:lstStyle/>
        <a:p>
          <a:endParaRPr lang="ru-RU"/>
        </a:p>
      </dgm:t>
    </dgm:pt>
    <dgm:pt modelId="{E46DC92D-6F2C-47AB-B450-D1CC2726F2FD}" type="pres">
      <dgm:prSet presAssocID="{C2B7D91F-32D7-4FC7-BD43-571C8E0FA1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E70D62-F933-4447-A35C-D766329F6C66}" type="pres">
      <dgm:prSet presAssocID="{35D8B130-3558-4DFB-AA1D-47E38ACD66B2}" presName="root" presStyleCnt="0"/>
      <dgm:spPr/>
      <dgm:t>
        <a:bodyPr/>
        <a:lstStyle/>
        <a:p>
          <a:endParaRPr lang="ru-RU"/>
        </a:p>
      </dgm:t>
    </dgm:pt>
    <dgm:pt modelId="{214FBCA5-1A05-49B0-99E9-C2D59B791F1F}" type="pres">
      <dgm:prSet presAssocID="{35D8B130-3558-4DFB-AA1D-47E38ACD66B2}" presName="rootComposite" presStyleCnt="0"/>
      <dgm:spPr/>
      <dgm:t>
        <a:bodyPr/>
        <a:lstStyle/>
        <a:p>
          <a:endParaRPr lang="ru-RU"/>
        </a:p>
      </dgm:t>
    </dgm:pt>
    <dgm:pt modelId="{3CAC3C6A-F9C3-4CD1-8E43-4F428F60DA5E}" type="pres">
      <dgm:prSet presAssocID="{35D8B130-3558-4DFB-AA1D-47E38ACD66B2}" presName="rootText" presStyleLbl="node1" presStyleIdx="0" presStyleCnt="4" custScaleX="354920" custScaleY="349518" custLinFactNeighborX="725" custLinFactNeighborY="-66233"/>
      <dgm:spPr/>
      <dgm:t>
        <a:bodyPr/>
        <a:lstStyle/>
        <a:p>
          <a:endParaRPr lang="ru-RU"/>
        </a:p>
      </dgm:t>
    </dgm:pt>
    <dgm:pt modelId="{F5DFBE15-9040-4EBA-8F54-7D136B5205DC}" type="pres">
      <dgm:prSet presAssocID="{35D8B130-3558-4DFB-AA1D-47E38ACD66B2}" presName="rootConnector" presStyleLbl="node1" presStyleIdx="0" presStyleCnt="4"/>
      <dgm:spPr/>
      <dgm:t>
        <a:bodyPr/>
        <a:lstStyle/>
        <a:p>
          <a:endParaRPr lang="ru-RU"/>
        </a:p>
      </dgm:t>
    </dgm:pt>
    <dgm:pt modelId="{CD11C3AD-D8B7-4B24-B63D-53D4892345EC}" type="pres">
      <dgm:prSet presAssocID="{35D8B130-3558-4DFB-AA1D-47E38ACD66B2}" presName="childShape" presStyleCnt="0"/>
      <dgm:spPr/>
      <dgm:t>
        <a:bodyPr/>
        <a:lstStyle/>
        <a:p>
          <a:endParaRPr lang="ru-RU"/>
        </a:p>
      </dgm:t>
    </dgm:pt>
    <dgm:pt modelId="{FFC6D75D-2856-4414-8A75-D243C2F4C04E}" type="pres">
      <dgm:prSet presAssocID="{A3BF1E83-7D52-4043-A64B-AA0050A0B52F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6679CC52-3EBF-4366-A5EA-A350E7BE40F1}" type="pres">
      <dgm:prSet presAssocID="{CA8889F7-A0D2-422D-BD0B-7589B988D78D}" presName="childText" presStyleLbl="bgAcc1" presStyleIdx="0" presStyleCnt="10" custScaleX="559884" custScaleY="303483" custLinFactY="22401" custLinFactNeighborX="131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B4CC4-6B45-4C79-B7A9-D4D41578B4A5}" type="pres">
      <dgm:prSet presAssocID="{34905CC0-EFA3-4B87-9BAF-175D5E8475A6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F19521E7-649E-4120-8205-301F6DC73AA0}" type="pres">
      <dgm:prSet presAssocID="{CA7613BE-E919-4B30-B78F-F7138B97B2C4}" presName="childText" presStyleLbl="bgAcc1" presStyleIdx="1" presStyleCnt="10" custScaleX="560795" custScaleY="292206" custLinFactY="100000" custLinFactNeighborX="-6730" custLinFactNeighborY="171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4E7BC-CEF4-4A13-B39F-04AF4CE383A6}" type="pres">
      <dgm:prSet presAssocID="{687185E3-731D-4BF8-B367-0A10C42F5551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E7D9E15C-EE8A-42C2-BFA9-7DCD24EC075C}" type="pres">
      <dgm:prSet presAssocID="{93EAE4BF-FA3B-4E77-B820-E409BE4986D3}" presName="childText" presStyleLbl="bgAcc1" presStyleIdx="2" presStyleCnt="10" custScaleX="485615" custScaleY="306615" custLinFactY="200000" custLinFactNeighborX="42845" custLinFactNeighborY="23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4D27B-DDE1-4183-9BCC-AB87CD259158}" type="pres">
      <dgm:prSet presAssocID="{9AB2D56F-9E85-4FD4-8A88-B2017D31AD45}" presName="root" presStyleCnt="0"/>
      <dgm:spPr/>
      <dgm:t>
        <a:bodyPr/>
        <a:lstStyle/>
        <a:p>
          <a:endParaRPr lang="ru-RU"/>
        </a:p>
      </dgm:t>
    </dgm:pt>
    <dgm:pt modelId="{373C65A2-AA58-432D-96AC-74994AB697B8}" type="pres">
      <dgm:prSet presAssocID="{9AB2D56F-9E85-4FD4-8A88-B2017D31AD45}" presName="rootComposite" presStyleCnt="0"/>
      <dgm:spPr/>
      <dgm:t>
        <a:bodyPr/>
        <a:lstStyle/>
        <a:p>
          <a:endParaRPr lang="ru-RU"/>
        </a:p>
      </dgm:t>
    </dgm:pt>
    <dgm:pt modelId="{A22AFB23-0CE3-4FBA-A0E9-23F657C94287}" type="pres">
      <dgm:prSet presAssocID="{9AB2D56F-9E85-4FD4-8A88-B2017D31AD45}" presName="rootText" presStyleLbl="node1" presStyleIdx="1" presStyleCnt="4" custScaleX="541490" custScaleY="215428" custLinFactX="96479" custLinFactY="-221697" custLinFactNeighborX="100000" custLinFactNeighborY="-300000"/>
      <dgm:spPr/>
      <dgm:t>
        <a:bodyPr/>
        <a:lstStyle/>
        <a:p>
          <a:endParaRPr lang="ru-RU"/>
        </a:p>
      </dgm:t>
    </dgm:pt>
    <dgm:pt modelId="{9CFBB9C6-11AC-4C25-AAF7-6B1AAE5BCB14}" type="pres">
      <dgm:prSet presAssocID="{9AB2D56F-9E85-4FD4-8A88-B2017D31AD45}" presName="rootConnector" presStyleLbl="node1" presStyleIdx="1" presStyleCnt="4"/>
      <dgm:spPr/>
      <dgm:t>
        <a:bodyPr/>
        <a:lstStyle/>
        <a:p>
          <a:endParaRPr lang="ru-RU"/>
        </a:p>
      </dgm:t>
    </dgm:pt>
    <dgm:pt modelId="{00704428-9F9E-485D-9886-88739916DE89}" type="pres">
      <dgm:prSet presAssocID="{9AB2D56F-9E85-4FD4-8A88-B2017D31AD45}" presName="childShape" presStyleCnt="0"/>
      <dgm:spPr/>
      <dgm:t>
        <a:bodyPr/>
        <a:lstStyle/>
        <a:p>
          <a:endParaRPr lang="ru-RU"/>
        </a:p>
      </dgm:t>
    </dgm:pt>
    <dgm:pt modelId="{8E4A584D-ECB4-45E7-A23D-6059800E1856}" type="pres">
      <dgm:prSet presAssocID="{7BA17005-1013-4F10-82C2-BBEC52B2384A}" presName="root" presStyleCnt="0"/>
      <dgm:spPr/>
      <dgm:t>
        <a:bodyPr/>
        <a:lstStyle/>
        <a:p>
          <a:endParaRPr lang="ru-RU"/>
        </a:p>
      </dgm:t>
    </dgm:pt>
    <dgm:pt modelId="{18ABAA74-C0E1-4974-9F55-D636F5C5E554}" type="pres">
      <dgm:prSet presAssocID="{7BA17005-1013-4F10-82C2-BBEC52B2384A}" presName="rootComposite" presStyleCnt="0"/>
      <dgm:spPr/>
      <dgm:t>
        <a:bodyPr/>
        <a:lstStyle/>
        <a:p>
          <a:endParaRPr lang="ru-RU"/>
        </a:p>
      </dgm:t>
    </dgm:pt>
    <dgm:pt modelId="{597B3387-CDDF-45F9-8DF2-37F73DB345D9}" type="pres">
      <dgm:prSet presAssocID="{7BA17005-1013-4F10-82C2-BBEC52B2384A}" presName="rootText" presStyleLbl="node1" presStyleIdx="2" presStyleCnt="4" custScaleX="533970" custScaleY="330327" custLinFactX="-200000" custLinFactNeighborX="-226093" custLinFactNeighborY="-32423"/>
      <dgm:spPr/>
      <dgm:t>
        <a:bodyPr/>
        <a:lstStyle/>
        <a:p>
          <a:endParaRPr lang="ru-RU"/>
        </a:p>
      </dgm:t>
    </dgm:pt>
    <dgm:pt modelId="{03EC8A2F-AD3F-417A-B249-E990AE1185A0}" type="pres">
      <dgm:prSet presAssocID="{7BA17005-1013-4F10-82C2-BBEC52B2384A}" presName="rootConnector" presStyleLbl="node1" presStyleIdx="2" presStyleCnt="4"/>
      <dgm:spPr/>
      <dgm:t>
        <a:bodyPr/>
        <a:lstStyle/>
        <a:p>
          <a:endParaRPr lang="ru-RU"/>
        </a:p>
      </dgm:t>
    </dgm:pt>
    <dgm:pt modelId="{BA32B8C2-4933-4D37-BF10-345A0406E732}" type="pres">
      <dgm:prSet presAssocID="{7BA17005-1013-4F10-82C2-BBEC52B2384A}" presName="childShape" presStyleCnt="0"/>
      <dgm:spPr/>
      <dgm:t>
        <a:bodyPr/>
        <a:lstStyle/>
        <a:p>
          <a:endParaRPr lang="ru-RU"/>
        </a:p>
      </dgm:t>
    </dgm:pt>
    <dgm:pt modelId="{77621F48-A5FD-4223-B274-0573E1A72375}" type="pres">
      <dgm:prSet presAssocID="{ABD41309-3D58-4E12-BAB6-8A062AB034C2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CF4F710B-865A-4CF2-91DA-EBB18C1D0E77}" type="pres">
      <dgm:prSet presAssocID="{740FD89C-E4A3-4E5C-9F05-F774D736C3A7}" presName="childText" presStyleLbl="bgAcc1" presStyleIdx="3" presStyleCnt="10" custScaleX="697694" custScaleY="147576" custLinFactX="-218909" custLinFactNeighborX="-300000" custLinFactNeighborY="64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E83D2-FBD7-4D5C-A4B0-FD646A24D636}" type="pres">
      <dgm:prSet presAssocID="{63420EA5-D80A-4957-B0FD-FCF5B9D12905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95DD0F47-38A0-41B3-AC23-C865593AD879}" type="pres">
      <dgm:prSet presAssocID="{F5910A00-38CE-4B68-A34B-FFBFB3785376}" presName="childText" presStyleLbl="bgAcc1" presStyleIdx="4" presStyleCnt="10" custScaleX="1043936" custScaleY="155398" custLinFactX="-223111" custLinFactY="41423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B59E7-12D5-48FE-BA12-7AD771173737}" type="pres">
      <dgm:prSet presAssocID="{B6E5934D-B8E9-4A4B-A809-564C48E2BEF6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BEBA024B-A20F-4525-94FC-CB3C6CEB9F05}" type="pres">
      <dgm:prSet presAssocID="{EC7888A1-7867-421F-9CAF-8100213203A1}" presName="childText" presStyleLbl="bgAcc1" presStyleIdx="5" presStyleCnt="10" custScaleX="1009106" custScaleY="140909" custLinFactX="-247832" custLinFactY="100000" custLinFactNeighborX="-300000" custLinFactNeighborY="108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1C306-D9BA-4897-8DB9-DDBBF9B26EFB}" type="pres">
      <dgm:prSet presAssocID="{7B49F696-163D-4706-8AAE-F994FD97B7D7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133268FD-ABF4-4A0F-8596-956198D07DE5}" type="pres">
      <dgm:prSet presAssocID="{13E6D20C-458B-4C75-9880-1FA2142D9DF0}" presName="childText" presStyleLbl="bgAcc1" presStyleIdx="6" presStyleCnt="10" custScaleX="1106794" custScaleY="206335" custLinFactX="-201152" custLinFactY="100000" custLinFactNeighborX="-300000" custLinFactNeighborY="180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74EB8-3C84-41F3-B9E8-0DDBE7D7C544}" type="pres">
      <dgm:prSet presAssocID="{8C968778-12E5-4ED9-AC2A-0AADE590875A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F4C7C850-FB3F-40FC-9537-A96823E84BF4}" type="pres">
      <dgm:prSet presAssocID="{08F5670D-806D-4986-B203-D227509BF099}" presName="childText" presStyleLbl="bgAcc1" presStyleIdx="7" presStyleCnt="10" custAng="10800000" custFlipVert="1" custScaleX="927221" custScaleY="156184" custLinFactX="-200000" custLinFactY="100000" custLinFactNeighborX="-297043" custLinFactNeighborY="191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60894-FBFA-4AD6-84F7-E2EFABF00604}" type="pres">
      <dgm:prSet presAssocID="{B90AC5C8-31D0-463E-A3F0-3EE960B12F8C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F516D5B1-C56A-4DD1-9E39-D9DDE717354B}" type="pres">
      <dgm:prSet presAssocID="{3C512344-5383-483B-95AC-631133928DB2}" presName="childText" presStyleLbl="bgAcc1" presStyleIdx="8" presStyleCnt="10" custScaleX="761496" custScaleY="230749" custLinFactX="-200000" custLinFactY="138081" custLinFactNeighborX="-26661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31845-D63F-4549-9503-05BF8B2C3EE1}" type="pres">
      <dgm:prSet presAssocID="{4CD0AE06-7F9A-4728-B0AD-8C38D37D8D83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48BAB78C-C881-49EF-B640-3051D02071EC}" type="pres">
      <dgm:prSet presAssocID="{B0F70E05-6E5F-4418-A1DD-FFA06B29F82A}" presName="childText" presStyleLbl="bgAcc1" presStyleIdx="9" presStyleCnt="10" custScaleX="1082437" custScaleY="171345" custLinFactX="-207955" custLinFactY="200000" custLinFactNeighborX="-300000" custLinFactNeighborY="274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85F65-BF0B-45E3-8D71-F6112EF961CD}" type="pres">
      <dgm:prSet presAssocID="{864DD2DE-9098-4514-B686-9F85F61FAD87}" presName="root" presStyleCnt="0"/>
      <dgm:spPr/>
      <dgm:t>
        <a:bodyPr/>
        <a:lstStyle/>
        <a:p>
          <a:endParaRPr lang="ru-RU"/>
        </a:p>
      </dgm:t>
    </dgm:pt>
    <dgm:pt modelId="{0D1AA123-3228-4545-A9AF-61CEC71FB5F5}" type="pres">
      <dgm:prSet presAssocID="{864DD2DE-9098-4514-B686-9F85F61FAD87}" presName="rootComposite" presStyleCnt="0"/>
      <dgm:spPr/>
      <dgm:t>
        <a:bodyPr/>
        <a:lstStyle/>
        <a:p>
          <a:endParaRPr lang="ru-RU"/>
        </a:p>
      </dgm:t>
    </dgm:pt>
    <dgm:pt modelId="{8FA7731C-95E8-497A-AF3D-18C394870E3D}" type="pres">
      <dgm:prSet presAssocID="{864DD2DE-9098-4514-B686-9F85F61FAD87}" presName="rootText" presStyleLbl="node1" presStyleIdx="3" presStyleCnt="4" custScaleX="427919" custScaleY="196927" custLinFactX="-3104" custLinFactNeighborX="-100000" custLinFactNeighborY="-18202"/>
      <dgm:spPr/>
      <dgm:t>
        <a:bodyPr/>
        <a:lstStyle/>
        <a:p>
          <a:endParaRPr lang="ru-RU"/>
        </a:p>
      </dgm:t>
    </dgm:pt>
    <dgm:pt modelId="{FA14552E-8AD3-4EF3-B4FF-4F69A42D893F}" type="pres">
      <dgm:prSet presAssocID="{864DD2DE-9098-4514-B686-9F85F61FAD87}" presName="rootConnector" presStyleLbl="node1" presStyleIdx="3" presStyleCnt="4"/>
      <dgm:spPr/>
      <dgm:t>
        <a:bodyPr/>
        <a:lstStyle/>
        <a:p>
          <a:endParaRPr lang="ru-RU"/>
        </a:p>
      </dgm:t>
    </dgm:pt>
    <dgm:pt modelId="{BAB6F6F4-4059-40FE-A1BC-1EE6EB65EA29}" type="pres">
      <dgm:prSet presAssocID="{864DD2DE-9098-4514-B686-9F85F61FAD87}" presName="childShape" presStyleCnt="0"/>
      <dgm:spPr/>
      <dgm:t>
        <a:bodyPr/>
        <a:lstStyle/>
        <a:p>
          <a:endParaRPr lang="ru-RU"/>
        </a:p>
      </dgm:t>
    </dgm:pt>
  </dgm:ptLst>
  <dgm:cxnLst>
    <dgm:cxn modelId="{FCC258E4-86A4-44D6-857C-42A25339309E}" type="presOf" srcId="{63420EA5-D80A-4957-B0FD-FCF5B9D12905}" destId="{FA9E83D2-FBD7-4D5C-A4B0-FD646A24D636}" srcOrd="0" destOrd="0" presId="urn:microsoft.com/office/officeart/2005/8/layout/hierarchy3"/>
    <dgm:cxn modelId="{FA9F1E29-9853-4FE6-9140-F0CA16567105}" type="presOf" srcId="{35D8B130-3558-4DFB-AA1D-47E38ACD66B2}" destId="{F5DFBE15-9040-4EBA-8F54-7D136B5205DC}" srcOrd="1" destOrd="0" presId="urn:microsoft.com/office/officeart/2005/8/layout/hierarchy3"/>
    <dgm:cxn modelId="{8D83F289-5ADD-45AA-8C01-13B01E53E76E}" type="presOf" srcId="{ABD41309-3D58-4E12-BAB6-8A062AB034C2}" destId="{77621F48-A5FD-4223-B274-0573E1A72375}" srcOrd="0" destOrd="0" presId="urn:microsoft.com/office/officeart/2005/8/layout/hierarchy3"/>
    <dgm:cxn modelId="{1AC4CB1E-AF30-4DD9-BE6D-50D85E24C19B}" srcId="{35D8B130-3558-4DFB-AA1D-47E38ACD66B2}" destId="{CA8889F7-A0D2-422D-BD0B-7589B988D78D}" srcOrd="0" destOrd="0" parTransId="{A3BF1E83-7D52-4043-A64B-AA0050A0B52F}" sibTransId="{ED150AD2-1468-4ED5-A217-2A7692D2F9E2}"/>
    <dgm:cxn modelId="{9D7BE8C8-BF68-4358-8DC2-A76CC91C1FAC}" type="presOf" srcId="{B90AC5C8-31D0-463E-A3F0-3EE960B12F8C}" destId="{04460894-FBFA-4AD6-84F7-E2EFABF00604}" srcOrd="0" destOrd="0" presId="urn:microsoft.com/office/officeart/2005/8/layout/hierarchy3"/>
    <dgm:cxn modelId="{C63CC5F2-133F-4C4F-9A22-F5A646086AF6}" srcId="{C2B7D91F-32D7-4FC7-BD43-571C8E0FA1BA}" destId="{35D8B130-3558-4DFB-AA1D-47E38ACD66B2}" srcOrd="0" destOrd="0" parTransId="{E2A6A771-0F06-4C10-9490-6E4C1062105A}" sibTransId="{4ED68277-F02F-47D2-A210-638CF9ACA834}"/>
    <dgm:cxn modelId="{7DAC8DCC-2C7D-472E-962B-265332E7228C}" type="presOf" srcId="{3C512344-5383-483B-95AC-631133928DB2}" destId="{F516D5B1-C56A-4DD1-9E39-D9DDE717354B}" srcOrd="0" destOrd="0" presId="urn:microsoft.com/office/officeart/2005/8/layout/hierarchy3"/>
    <dgm:cxn modelId="{392FA179-01B1-41DE-9596-0D6C6F2A1263}" type="presOf" srcId="{7B49F696-163D-4706-8AAE-F994FD97B7D7}" destId="{7431C306-D9BA-4897-8DB9-DDBBF9B26EFB}" srcOrd="0" destOrd="0" presId="urn:microsoft.com/office/officeart/2005/8/layout/hierarchy3"/>
    <dgm:cxn modelId="{10764139-988F-4249-A2CE-B8A95B918C4D}" srcId="{7BA17005-1013-4F10-82C2-BBEC52B2384A}" destId="{B0F70E05-6E5F-4418-A1DD-FFA06B29F82A}" srcOrd="6" destOrd="0" parTransId="{4CD0AE06-7F9A-4728-B0AD-8C38D37D8D83}" sibTransId="{75CB2FB3-5B28-4A46-97E1-049C8CD49D19}"/>
    <dgm:cxn modelId="{399726F5-992E-4C86-A978-B376286B91EF}" type="presOf" srcId="{08F5670D-806D-4986-B203-D227509BF099}" destId="{F4C7C850-FB3F-40FC-9537-A96823E84BF4}" srcOrd="0" destOrd="0" presId="urn:microsoft.com/office/officeart/2005/8/layout/hierarchy3"/>
    <dgm:cxn modelId="{9EC2281B-F7E0-4EC3-8EE3-CD6741897B61}" srcId="{7BA17005-1013-4F10-82C2-BBEC52B2384A}" destId="{740FD89C-E4A3-4E5C-9F05-F774D736C3A7}" srcOrd="0" destOrd="0" parTransId="{ABD41309-3D58-4E12-BAB6-8A062AB034C2}" sibTransId="{C967DFA4-3D98-4794-9CB9-4BD2041805E9}"/>
    <dgm:cxn modelId="{4728CE72-B1D5-45D3-8A23-CA8FA987EFBF}" type="presOf" srcId="{C2B7D91F-32D7-4FC7-BD43-571C8E0FA1BA}" destId="{E46DC92D-6F2C-47AB-B450-D1CC2726F2FD}" srcOrd="0" destOrd="0" presId="urn:microsoft.com/office/officeart/2005/8/layout/hierarchy3"/>
    <dgm:cxn modelId="{A96809B7-7135-4DAF-9219-258EF97D2CD3}" type="presOf" srcId="{CA8889F7-A0D2-422D-BD0B-7589B988D78D}" destId="{6679CC52-3EBF-4366-A5EA-A350E7BE40F1}" srcOrd="0" destOrd="0" presId="urn:microsoft.com/office/officeart/2005/8/layout/hierarchy3"/>
    <dgm:cxn modelId="{9C2B5412-9D43-4A32-A62D-D9E521BC304A}" type="presOf" srcId="{13E6D20C-458B-4C75-9880-1FA2142D9DF0}" destId="{133268FD-ABF4-4A0F-8596-956198D07DE5}" srcOrd="0" destOrd="0" presId="urn:microsoft.com/office/officeart/2005/8/layout/hierarchy3"/>
    <dgm:cxn modelId="{DF5952DC-48F8-42E6-BA8D-BEFF8F6F2BA3}" srcId="{7BA17005-1013-4F10-82C2-BBEC52B2384A}" destId="{08F5670D-806D-4986-B203-D227509BF099}" srcOrd="4" destOrd="0" parTransId="{8C968778-12E5-4ED9-AC2A-0AADE590875A}" sibTransId="{2231D90A-5599-4925-B8AA-C3D203FC0A23}"/>
    <dgm:cxn modelId="{D126FDC2-C441-4524-8C4E-87E18520611D}" srcId="{7BA17005-1013-4F10-82C2-BBEC52B2384A}" destId="{13E6D20C-458B-4C75-9880-1FA2142D9DF0}" srcOrd="3" destOrd="0" parTransId="{7B49F696-163D-4706-8AAE-F994FD97B7D7}" sibTransId="{3CC449C1-8A46-48D4-889B-A8D54563B50B}"/>
    <dgm:cxn modelId="{43C81804-AA8C-4414-9F78-73DC9F68E5E7}" type="presOf" srcId="{EC7888A1-7867-421F-9CAF-8100213203A1}" destId="{BEBA024B-A20F-4525-94FC-CB3C6CEB9F05}" srcOrd="0" destOrd="0" presId="urn:microsoft.com/office/officeart/2005/8/layout/hierarchy3"/>
    <dgm:cxn modelId="{B7C83D3A-A276-41C8-B680-F686B929DAB6}" type="presOf" srcId="{687185E3-731D-4BF8-B367-0A10C42F5551}" destId="{D594E7BC-CEF4-4A13-B39F-04AF4CE383A6}" srcOrd="0" destOrd="0" presId="urn:microsoft.com/office/officeart/2005/8/layout/hierarchy3"/>
    <dgm:cxn modelId="{A5870810-2686-4F45-80A5-97F3E1B2EDA7}" type="presOf" srcId="{4CD0AE06-7F9A-4728-B0AD-8C38D37D8D83}" destId="{5BA31845-D63F-4549-9503-05BF8B2C3EE1}" srcOrd="0" destOrd="0" presId="urn:microsoft.com/office/officeart/2005/8/layout/hierarchy3"/>
    <dgm:cxn modelId="{E46E4170-2FAA-4094-B45A-66F5AE51BACF}" type="presOf" srcId="{F5910A00-38CE-4B68-A34B-FFBFB3785376}" destId="{95DD0F47-38A0-41B3-AC23-C865593AD879}" srcOrd="0" destOrd="0" presId="urn:microsoft.com/office/officeart/2005/8/layout/hierarchy3"/>
    <dgm:cxn modelId="{C140AFEB-36D7-4F4B-BA24-C8DBBDDF0161}" srcId="{35D8B130-3558-4DFB-AA1D-47E38ACD66B2}" destId="{CA7613BE-E919-4B30-B78F-F7138B97B2C4}" srcOrd="1" destOrd="0" parTransId="{34905CC0-EFA3-4B87-9BAF-175D5E8475A6}" sibTransId="{68EA53FD-6A73-4AF6-B685-4DB52188C973}"/>
    <dgm:cxn modelId="{1E000D96-C4B0-4E7F-98C0-B70A266CB23E}" type="presOf" srcId="{9AB2D56F-9E85-4FD4-8A88-B2017D31AD45}" destId="{9CFBB9C6-11AC-4C25-AAF7-6B1AAE5BCB14}" srcOrd="1" destOrd="0" presId="urn:microsoft.com/office/officeart/2005/8/layout/hierarchy3"/>
    <dgm:cxn modelId="{5DD2679C-0FB4-45DB-9FD0-0FA3C01B0795}" type="presOf" srcId="{CA7613BE-E919-4B30-B78F-F7138B97B2C4}" destId="{F19521E7-649E-4120-8205-301F6DC73AA0}" srcOrd="0" destOrd="0" presId="urn:microsoft.com/office/officeart/2005/8/layout/hierarchy3"/>
    <dgm:cxn modelId="{77728996-59B8-4E75-93FE-5BD85BC18E3B}" type="presOf" srcId="{7BA17005-1013-4F10-82C2-BBEC52B2384A}" destId="{03EC8A2F-AD3F-417A-B249-E990AE1185A0}" srcOrd="1" destOrd="0" presId="urn:microsoft.com/office/officeart/2005/8/layout/hierarchy3"/>
    <dgm:cxn modelId="{9B360D59-0B50-40BE-98E7-EC9F027D7841}" type="presOf" srcId="{9AB2D56F-9E85-4FD4-8A88-B2017D31AD45}" destId="{A22AFB23-0CE3-4FBA-A0E9-23F657C94287}" srcOrd="0" destOrd="0" presId="urn:microsoft.com/office/officeart/2005/8/layout/hierarchy3"/>
    <dgm:cxn modelId="{03EE171A-FE88-423D-A9C2-F4D7704A26F8}" srcId="{C2B7D91F-32D7-4FC7-BD43-571C8E0FA1BA}" destId="{7BA17005-1013-4F10-82C2-BBEC52B2384A}" srcOrd="2" destOrd="0" parTransId="{68D77889-C211-4C73-9F09-4A29F35B7A74}" sibTransId="{9D331CDB-3879-435F-83A6-7945EB2904A3}"/>
    <dgm:cxn modelId="{D1F1A54B-057D-42B1-9DB3-76C33AEC1DD4}" srcId="{7BA17005-1013-4F10-82C2-BBEC52B2384A}" destId="{EC7888A1-7867-421F-9CAF-8100213203A1}" srcOrd="2" destOrd="0" parTransId="{B6E5934D-B8E9-4A4B-A809-564C48E2BEF6}" sibTransId="{A73D0302-79EB-4491-B094-9E34F866F6CA}"/>
    <dgm:cxn modelId="{4FA66595-C31B-4F31-A267-2CFB14B22EF4}" srcId="{7BA17005-1013-4F10-82C2-BBEC52B2384A}" destId="{3C512344-5383-483B-95AC-631133928DB2}" srcOrd="5" destOrd="0" parTransId="{B90AC5C8-31D0-463E-A3F0-3EE960B12F8C}" sibTransId="{4E8D90D9-B764-4D57-BA88-E0D7FF1417D5}"/>
    <dgm:cxn modelId="{1103A838-7710-4C82-9052-5DFC24803107}" type="presOf" srcId="{864DD2DE-9098-4514-B686-9F85F61FAD87}" destId="{FA14552E-8AD3-4EF3-B4FF-4F69A42D893F}" srcOrd="1" destOrd="0" presId="urn:microsoft.com/office/officeart/2005/8/layout/hierarchy3"/>
    <dgm:cxn modelId="{DEAA7275-DACE-4E4C-8856-8802D2126C4A}" type="presOf" srcId="{35D8B130-3558-4DFB-AA1D-47E38ACD66B2}" destId="{3CAC3C6A-F9C3-4CD1-8E43-4F428F60DA5E}" srcOrd="0" destOrd="0" presId="urn:microsoft.com/office/officeart/2005/8/layout/hierarchy3"/>
    <dgm:cxn modelId="{878CCB80-1091-4973-9FB4-06A2723C0093}" type="presOf" srcId="{B6E5934D-B8E9-4A4B-A809-564C48E2BEF6}" destId="{995B59E7-12D5-48FE-BA12-7AD771173737}" srcOrd="0" destOrd="0" presId="urn:microsoft.com/office/officeart/2005/8/layout/hierarchy3"/>
    <dgm:cxn modelId="{5C64CE6C-E58B-414B-9679-B2FE79CFA79F}" srcId="{35D8B130-3558-4DFB-AA1D-47E38ACD66B2}" destId="{93EAE4BF-FA3B-4E77-B820-E409BE4986D3}" srcOrd="2" destOrd="0" parTransId="{687185E3-731D-4BF8-B367-0A10C42F5551}" sibTransId="{88C32135-BAEF-4DBC-88D9-86E5DBEFA65C}"/>
    <dgm:cxn modelId="{46104B2F-6DF5-4C18-9BC8-EA931C2725E3}" srcId="{C2B7D91F-32D7-4FC7-BD43-571C8E0FA1BA}" destId="{864DD2DE-9098-4514-B686-9F85F61FAD87}" srcOrd="3" destOrd="0" parTransId="{E57B0113-8358-4054-B2CC-3C7FF7DE5DE5}" sibTransId="{3762D7B2-E10E-4982-99BB-11683C7EBD04}"/>
    <dgm:cxn modelId="{7C8678C9-7DDD-4BC0-A10E-4849F0BE2C7B}" type="presOf" srcId="{8C968778-12E5-4ED9-AC2A-0AADE590875A}" destId="{5D574EB8-3C84-41F3-B9E8-0DDBE7D7C544}" srcOrd="0" destOrd="0" presId="urn:microsoft.com/office/officeart/2005/8/layout/hierarchy3"/>
    <dgm:cxn modelId="{F1F4FEEE-8075-441A-A6C8-EB64B6F23F1B}" type="presOf" srcId="{34905CC0-EFA3-4B87-9BAF-175D5E8475A6}" destId="{89EB4CC4-6B45-4C79-B7A9-D4D41578B4A5}" srcOrd="0" destOrd="0" presId="urn:microsoft.com/office/officeart/2005/8/layout/hierarchy3"/>
    <dgm:cxn modelId="{9F56AE0C-42E5-4D20-BDA1-2805F8F30756}" type="presOf" srcId="{864DD2DE-9098-4514-B686-9F85F61FAD87}" destId="{8FA7731C-95E8-497A-AF3D-18C394870E3D}" srcOrd="0" destOrd="0" presId="urn:microsoft.com/office/officeart/2005/8/layout/hierarchy3"/>
    <dgm:cxn modelId="{E92CED65-3F95-4FAA-9506-79AF634F8F8C}" type="presOf" srcId="{740FD89C-E4A3-4E5C-9F05-F774D736C3A7}" destId="{CF4F710B-865A-4CF2-91DA-EBB18C1D0E77}" srcOrd="0" destOrd="0" presId="urn:microsoft.com/office/officeart/2005/8/layout/hierarchy3"/>
    <dgm:cxn modelId="{7D26086B-5A54-4FFE-B413-E64BD4F48560}" type="presOf" srcId="{93EAE4BF-FA3B-4E77-B820-E409BE4986D3}" destId="{E7D9E15C-EE8A-42C2-BFA9-7DCD24EC075C}" srcOrd="0" destOrd="0" presId="urn:microsoft.com/office/officeart/2005/8/layout/hierarchy3"/>
    <dgm:cxn modelId="{140522D4-20C7-4B6C-8C4F-41A8BBB8CCEB}" srcId="{7BA17005-1013-4F10-82C2-BBEC52B2384A}" destId="{F5910A00-38CE-4B68-A34B-FFBFB3785376}" srcOrd="1" destOrd="0" parTransId="{63420EA5-D80A-4957-B0FD-FCF5B9D12905}" sibTransId="{65FEC147-5FDB-46B5-A21D-D6EFE87B8E75}"/>
    <dgm:cxn modelId="{7204D6AA-CAE2-4210-B72C-A2448DD55BF8}" type="presOf" srcId="{A3BF1E83-7D52-4043-A64B-AA0050A0B52F}" destId="{FFC6D75D-2856-4414-8A75-D243C2F4C04E}" srcOrd="0" destOrd="0" presId="urn:microsoft.com/office/officeart/2005/8/layout/hierarchy3"/>
    <dgm:cxn modelId="{DA5CDC41-CB90-4EF0-A98D-19866FFAD52B}" type="presOf" srcId="{B0F70E05-6E5F-4418-A1DD-FFA06B29F82A}" destId="{48BAB78C-C881-49EF-B640-3051D02071EC}" srcOrd="0" destOrd="0" presId="urn:microsoft.com/office/officeart/2005/8/layout/hierarchy3"/>
    <dgm:cxn modelId="{A71FBF67-04FE-44CA-8449-26FD5E05863D}" srcId="{C2B7D91F-32D7-4FC7-BD43-571C8E0FA1BA}" destId="{9AB2D56F-9E85-4FD4-8A88-B2017D31AD45}" srcOrd="1" destOrd="0" parTransId="{A22B49F0-430B-4C2C-BB5B-7D54DD3CE4A5}" sibTransId="{40E6D8D3-94D1-4F17-8ECC-C7F504F55E65}"/>
    <dgm:cxn modelId="{28F876C2-5C34-48D4-909A-0C24D982C8B3}" type="presOf" srcId="{7BA17005-1013-4F10-82C2-BBEC52B2384A}" destId="{597B3387-CDDF-45F9-8DF2-37F73DB345D9}" srcOrd="0" destOrd="0" presId="urn:microsoft.com/office/officeart/2005/8/layout/hierarchy3"/>
    <dgm:cxn modelId="{9D419CE6-15B7-4355-AC6C-FD780BA7BFC9}" type="presParOf" srcId="{E46DC92D-6F2C-47AB-B450-D1CC2726F2FD}" destId="{1EE70D62-F933-4447-A35C-D766329F6C66}" srcOrd="0" destOrd="0" presId="urn:microsoft.com/office/officeart/2005/8/layout/hierarchy3"/>
    <dgm:cxn modelId="{FB643B6C-927E-44C5-B19F-3E19157FDB4D}" type="presParOf" srcId="{1EE70D62-F933-4447-A35C-D766329F6C66}" destId="{214FBCA5-1A05-49B0-99E9-C2D59B791F1F}" srcOrd="0" destOrd="0" presId="urn:microsoft.com/office/officeart/2005/8/layout/hierarchy3"/>
    <dgm:cxn modelId="{C329E992-D560-4DC6-A5CE-679CCDFB9A3B}" type="presParOf" srcId="{214FBCA5-1A05-49B0-99E9-C2D59B791F1F}" destId="{3CAC3C6A-F9C3-4CD1-8E43-4F428F60DA5E}" srcOrd="0" destOrd="0" presId="urn:microsoft.com/office/officeart/2005/8/layout/hierarchy3"/>
    <dgm:cxn modelId="{8383E58C-BC83-4E99-B068-0675EFFCE0D3}" type="presParOf" srcId="{214FBCA5-1A05-49B0-99E9-C2D59B791F1F}" destId="{F5DFBE15-9040-4EBA-8F54-7D136B5205DC}" srcOrd="1" destOrd="0" presId="urn:microsoft.com/office/officeart/2005/8/layout/hierarchy3"/>
    <dgm:cxn modelId="{E7BCAC0A-8E39-458A-8951-5A305A771931}" type="presParOf" srcId="{1EE70D62-F933-4447-A35C-D766329F6C66}" destId="{CD11C3AD-D8B7-4B24-B63D-53D4892345EC}" srcOrd="1" destOrd="0" presId="urn:microsoft.com/office/officeart/2005/8/layout/hierarchy3"/>
    <dgm:cxn modelId="{794EBB77-9739-4AB4-8A57-71E680B20E61}" type="presParOf" srcId="{CD11C3AD-D8B7-4B24-B63D-53D4892345EC}" destId="{FFC6D75D-2856-4414-8A75-D243C2F4C04E}" srcOrd="0" destOrd="0" presId="urn:microsoft.com/office/officeart/2005/8/layout/hierarchy3"/>
    <dgm:cxn modelId="{48265118-C93E-450C-8857-F3E92D6D962D}" type="presParOf" srcId="{CD11C3AD-D8B7-4B24-B63D-53D4892345EC}" destId="{6679CC52-3EBF-4366-A5EA-A350E7BE40F1}" srcOrd="1" destOrd="0" presId="urn:microsoft.com/office/officeart/2005/8/layout/hierarchy3"/>
    <dgm:cxn modelId="{1770BA6C-F545-4CB1-A27C-D1D24E3ED5DE}" type="presParOf" srcId="{CD11C3AD-D8B7-4B24-B63D-53D4892345EC}" destId="{89EB4CC4-6B45-4C79-B7A9-D4D41578B4A5}" srcOrd="2" destOrd="0" presId="urn:microsoft.com/office/officeart/2005/8/layout/hierarchy3"/>
    <dgm:cxn modelId="{EBB1BEAC-1295-4D1E-A607-8B6A657D9CC2}" type="presParOf" srcId="{CD11C3AD-D8B7-4B24-B63D-53D4892345EC}" destId="{F19521E7-649E-4120-8205-301F6DC73AA0}" srcOrd="3" destOrd="0" presId="urn:microsoft.com/office/officeart/2005/8/layout/hierarchy3"/>
    <dgm:cxn modelId="{60DF0DFE-28BF-4FF6-BED2-E70D1E7BB503}" type="presParOf" srcId="{CD11C3AD-D8B7-4B24-B63D-53D4892345EC}" destId="{D594E7BC-CEF4-4A13-B39F-04AF4CE383A6}" srcOrd="4" destOrd="0" presId="urn:microsoft.com/office/officeart/2005/8/layout/hierarchy3"/>
    <dgm:cxn modelId="{F751F847-E54B-4005-9347-2483001F0074}" type="presParOf" srcId="{CD11C3AD-D8B7-4B24-B63D-53D4892345EC}" destId="{E7D9E15C-EE8A-42C2-BFA9-7DCD24EC075C}" srcOrd="5" destOrd="0" presId="urn:microsoft.com/office/officeart/2005/8/layout/hierarchy3"/>
    <dgm:cxn modelId="{A6B120F5-D80C-4B87-83B3-01C41A3848F3}" type="presParOf" srcId="{E46DC92D-6F2C-47AB-B450-D1CC2726F2FD}" destId="{A244D27B-DDE1-4183-9BCC-AB87CD259158}" srcOrd="1" destOrd="0" presId="urn:microsoft.com/office/officeart/2005/8/layout/hierarchy3"/>
    <dgm:cxn modelId="{403BA7E4-BA2E-4CD3-BCE0-F43EB9DDF51F}" type="presParOf" srcId="{A244D27B-DDE1-4183-9BCC-AB87CD259158}" destId="{373C65A2-AA58-432D-96AC-74994AB697B8}" srcOrd="0" destOrd="0" presId="urn:microsoft.com/office/officeart/2005/8/layout/hierarchy3"/>
    <dgm:cxn modelId="{F17B8F37-5604-4EC0-8435-4C33915623CD}" type="presParOf" srcId="{373C65A2-AA58-432D-96AC-74994AB697B8}" destId="{A22AFB23-0CE3-4FBA-A0E9-23F657C94287}" srcOrd="0" destOrd="0" presId="urn:microsoft.com/office/officeart/2005/8/layout/hierarchy3"/>
    <dgm:cxn modelId="{0A34BFBD-4F15-48D9-9915-4AE889D9591A}" type="presParOf" srcId="{373C65A2-AA58-432D-96AC-74994AB697B8}" destId="{9CFBB9C6-11AC-4C25-AAF7-6B1AAE5BCB14}" srcOrd="1" destOrd="0" presId="urn:microsoft.com/office/officeart/2005/8/layout/hierarchy3"/>
    <dgm:cxn modelId="{583BCADD-D5A2-4A59-8231-27A5C3B6FF35}" type="presParOf" srcId="{A244D27B-DDE1-4183-9BCC-AB87CD259158}" destId="{00704428-9F9E-485D-9886-88739916DE89}" srcOrd="1" destOrd="0" presId="urn:microsoft.com/office/officeart/2005/8/layout/hierarchy3"/>
    <dgm:cxn modelId="{D8515C5D-5217-477F-BCB7-5950F5C6F700}" type="presParOf" srcId="{E46DC92D-6F2C-47AB-B450-D1CC2726F2FD}" destId="{8E4A584D-ECB4-45E7-A23D-6059800E1856}" srcOrd="2" destOrd="0" presId="urn:microsoft.com/office/officeart/2005/8/layout/hierarchy3"/>
    <dgm:cxn modelId="{6A8BE23E-8D84-4170-88DE-B7C18356A220}" type="presParOf" srcId="{8E4A584D-ECB4-45E7-A23D-6059800E1856}" destId="{18ABAA74-C0E1-4974-9F55-D636F5C5E554}" srcOrd="0" destOrd="0" presId="urn:microsoft.com/office/officeart/2005/8/layout/hierarchy3"/>
    <dgm:cxn modelId="{9771B88C-7ECF-478E-BEAB-74893DF51E11}" type="presParOf" srcId="{18ABAA74-C0E1-4974-9F55-D636F5C5E554}" destId="{597B3387-CDDF-45F9-8DF2-37F73DB345D9}" srcOrd="0" destOrd="0" presId="urn:microsoft.com/office/officeart/2005/8/layout/hierarchy3"/>
    <dgm:cxn modelId="{144CA1CA-17B2-4AC8-8C44-B10CCCAE5A39}" type="presParOf" srcId="{18ABAA74-C0E1-4974-9F55-D636F5C5E554}" destId="{03EC8A2F-AD3F-417A-B249-E990AE1185A0}" srcOrd="1" destOrd="0" presId="urn:microsoft.com/office/officeart/2005/8/layout/hierarchy3"/>
    <dgm:cxn modelId="{96377999-BD96-4546-8207-FF0D9B5CA287}" type="presParOf" srcId="{8E4A584D-ECB4-45E7-A23D-6059800E1856}" destId="{BA32B8C2-4933-4D37-BF10-345A0406E732}" srcOrd="1" destOrd="0" presId="urn:microsoft.com/office/officeart/2005/8/layout/hierarchy3"/>
    <dgm:cxn modelId="{12E27E6E-2354-4025-BFF2-A97F337B7045}" type="presParOf" srcId="{BA32B8C2-4933-4D37-BF10-345A0406E732}" destId="{77621F48-A5FD-4223-B274-0573E1A72375}" srcOrd="0" destOrd="0" presId="urn:microsoft.com/office/officeart/2005/8/layout/hierarchy3"/>
    <dgm:cxn modelId="{2AD32BBA-ED14-40E2-855C-C252E4B954AA}" type="presParOf" srcId="{BA32B8C2-4933-4D37-BF10-345A0406E732}" destId="{CF4F710B-865A-4CF2-91DA-EBB18C1D0E77}" srcOrd="1" destOrd="0" presId="urn:microsoft.com/office/officeart/2005/8/layout/hierarchy3"/>
    <dgm:cxn modelId="{B00DF7FD-B064-4877-B18A-05F2756082D9}" type="presParOf" srcId="{BA32B8C2-4933-4D37-BF10-345A0406E732}" destId="{FA9E83D2-FBD7-4D5C-A4B0-FD646A24D636}" srcOrd="2" destOrd="0" presId="urn:microsoft.com/office/officeart/2005/8/layout/hierarchy3"/>
    <dgm:cxn modelId="{FB1564A9-B4AC-4A42-B682-D3393A249912}" type="presParOf" srcId="{BA32B8C2-4933-4D37-BF10-345A0406E732}" destId="{95DD0F47-38A0-41B3-AC23-C865593AD879}" srcOrd="3" destOrd="0" presId="urn:microsoft.com/office/officeart/2005/8/layout/hierarchy3"/>
    <dgm:cxn modelId="{B9C84C9E-5CF4-44E0-AA20-DDE4EA1AAD42}" type="presParOf" srcId="{BA32B8C2-4933-4D37-BF10-345A0406E732}" destId="{995B59E7-12D5-48FE-BA12-7AD771173737}" srcOrd="4" destOrd="0" presId="urn:microsoft.com/office/officeart/2005/8/layout/hierarchy3"/>
    <dgm:cxn modelId="{7AD64278-0273-4143-9535-2D540282A6F9}" type="presParOf" srcId="{BA32B8C2-4933-4D37-BF10-345A0406E732}" destId="{BEBA024B-A20F-4525-94FC-CB3C6CEB9F05}" srcOrd="5" destOrd="0" presId="urn:microsoft.com/office/officeart/2005/8/layout/hierarchy3"/>
    <dgm:cxn modelId="{44FA976B-EBDA-49EE-A013-7B6874D9A47B}" type="presParOf" srcId="{BA32B8C2-4933-4D37-BF10-345A0406E732}" destId="{7431C306-D9BA-4897-8DB9-DDBBF9B26EFB}" srcOrd="6" destOrd="0" presId="urn:microsoft.com/office/officeart/2005/8/layout/hierarchy3"/>
    <dgm:cxn modelId="{28BE8FC1-FB51-4DB5-942B-9E4A5ED0CA3A}" type="presParOf" srcId="{BA32B8C2-4933-4D37-BF10-345A0406E732}" destId="{133268FD-ABF4-4A0F-8596-956198D07DE5}" srcOrd="7" destOrd="0" presId="urn:microsoft.com/office/officeart/2005/8/layout/hierarchy3"/>
    <dgm:cxn modelId="{36F4E007-08B3-4E9E-9B78-6D48F427CE83}" type="presParOf" srcId="{BA32B8C2-4933-4D37-BF10-345A0406E732}" destId="{5D574EB8-3C84-41F3-B9E8-0DDBE7D7C544}" srcOrd="8" destOrd="0" presId="urn:microsoft.com/office/officeart/2005/8/layout/hierarchy3"/>
    <dgm:cxn modelId="{A0B86AEE-E361-4808-84EA-DB8B6099BC95}" type="presParOf" srcId="{BA32B8C2-4933-4D37-BF10-345A0406E732}" destId="{F4C7C850-FB3F-40FC-9537-A96823E84BF4}" srcOrd="9" destOrd="0" presId="urn:microsoft.com/office/officeart/2005/8/layout/hierarchy3"/>
    <dgm:cxn modelId="{FAE5E12B-5D6F-4DA1-9D31-D2F8584A0B4B}" type="presParOf" srcId="{BA32B8C2-4933-4D37-BF10-345A0406E732}" destId="{04460894-FBFA-4AD6-84F7-E2EFABF00604}" srcOrd="10" destOrd="0" presId="urn:microsoft.com/office/officeart/2005/8/layout/hierarchy3"/>
    <dgm:cxn modelId="{D430E16A-5500-4616-9AA9-94E12D7453A0}" type="presParOf" srcId="{BA32B8C2-4933-4D37-BF10-345A0406E732}" destId="{F516D5B1-C56A-4DD1-9E39-D9DDE717354B}" srcOrd="11" destOrd="0" presId="urn:microsoft.com/office/officeart/2005/8/layout/hierarchy3"/>
    <dgm:cxn modelId="{95D316B9-8538-4F35-AE8C-A1CEB0D85064}" type="presParOf" srcId="{BA32B8C2-4933-4D37-BF10-345A0406E732}" destId="{5BA31845-D63F-4549-9503-05BF8B2C3EE1}" srcOrd="12" destOrd="0" presId="urn:microsoft.com/office/officeart/2005/8/layout/hierarchy3"/>
    <dgm:cxn modelId="{874AECDA-5044-43B8-9BC9-A742C4EFE31C}" type="presParOf" srcId="{BA32B8C2-4933-4D37-BF10-345A0406E732}" destId="{48BAB78C-C881-49EF-B640-3051D02071EC}" srcOrd="13" destOrd="0" presId="urn:microsoft.com/office/officeart/2005/8/layout/hierarchy3"/>
    <dgm:cxn modelId="{DEE3009A-A9BE-4434-9B7A-56F2D009C1C3}" type="presParOf" srcId="{E46DC92D-6F2C-47AB-B450-D1CC2726F2FD}" destId="{4EF85F65-BF0B-45E3-8D71-F6112EF961CD}" srcOrd="3" destOrd="0" presId="urn:microsoft.com/office/officeart/2005/8/layout/hierarchy3"/>
    <dgm:cxn modelId="{7FBE8665-D591-4E17-95EC-D56A5E1F9BEB}" type="presParOf" srcId="{4EF85F65-BF0B-45E3-8D71-F6112EF961CD}" destId="{0D1AA123-3228-4545-A9AF-61CEC71FB5F5}" srcOrd="0" destOrd="0" presId="urn:microsoft.com/office/officeart/2005/8/layout/hierarchy3"/>
    <dgm:cxn modelId="{9AF4E2AA-837D-4855-A471-61B9966AE580}" type="presParOf" srcId="{0D1AA123-3228-4545-A9AF-61CEC71FB5F5}" destId="{8FA7731C-95E8-497A-AF3D-18C394870E3D}" srcOrd="0" destOrd="0" presId="urn:microsoft.com/office/officeart/2005/8/layout/hierarchy3"/>
    <dgm:cxn modelId="{3E940DE8-AB62-4896-B9A6-9F9C98EB6ACA}" type="presParOf" srcId="{0D1AA123-3228-4545-A9AF-61CEC71FB5F5}" destId="{FA14552E-8AD3-4EF3-B4FF-4F69A42D893F}" srcOrd="1" destOrd="0" presId="urn:microsoft.com/office/officeart/2005/8/layout/hierarchy3"/>
    <dgm:cxn modelId="{E4A48BAB-E561-4EC5-907F-FEBAD982EF1C}" type="presParOf" srcId="{4EF85F65-BF0B-45E3-8D71-F6112EF961CD}" destId="{BAB6F6F4-4059-40FE-A1BC-1EE6EB65EA29}" srcOrd="1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B7D91F-32D7-4FC7-BD43-571C8E0FA1BA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D8B130-3558-4DFB-AA1D-47E38ACD66B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Доходы бюджета –120337,0  в том числе:</a:t>
          </a:r>
          <a:endParaRPr lang="ru-RU" sz="1400" b="1" dirty="0">
            <a:latin typeface="Cambria" pitchFamily="18" charset="0"/>
          </a:endParaRPr>
        </a:p>
      </dgm:t>
    </dgm:pt>
    <dgm:pt modelId="{E2A6A771-0F06-4C10-9490-6E4C1062105A}" type="parTrans" cxnId="{C63CC5F2-133F-4C4F-9A22-F5A646086AF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ED68277-F02F-47D2-A210-638CF9ACA834}" type="sibTrans" cxnId="{C63CC5F2-133F-4C4F-9A22-F5A646086AF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A8889F7-A0D2-422D-BD0B-7589B988D78D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Налоговые доходы  - 103 291,7</a:t>
          </a:r>
          <a:endParaRPr lang="ru-RU" sz="1400" b="1" dirty="0">
            <a:latin typeface="Cambria" pitchFamily="18" charset="0"/>
          </a:endParaRPr>
        </a:p>
      </dgm:t>
    </dgm:pt>
    <dgm:pt modelId="{A3BF1E83-7D52-4043-A64B-AA0050A0B52F}" type="parTrans" cxnId="{1AC4CB1E-AF30-4DD9-BE6D-50D85E24C19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ED150AD2-1468-4ED5-A217-2A7692D2F9E2}" type="sibTrans" cxnId="{1AC4CB1E-AF30-4DD9-BE6D-50D85E24C19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A7613BE-E919-4B30-B78F-F7138B97B2C4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Неналоговые доходы  -12 806,0</a:t>
          </a:r>
          <a:endParaRPr lang="ru-RU" sz="1400" b="1" dirty="0">
            <a:latin typeface="Cambria" pitchFamily="18" charset="0"/>
          </a:endParaRPr>
        </a:p>
      </dgm:t>
    </dgm:pt>
    <dgm:pt modelId="{34905CC0-EFA3-4B87-9BAF-175D5E8475A6}" type="parTrans" cxnId="{C140AFEB-36D7-4F4B-BA24-C8DBBDDF01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8EA53FD-6A73-4AF6-B685-4DB52188C973}" type="sibTrans" cxnId="{C140AFEB-36D7-4F4B-BA24-C8DBBDDF01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BA17005-1013-4F10-82C2-BBEC52B2384A}">
      <dgm:prSet phldrT="[Текст]" custT="1"/>
      <dgm:spPr/>
      <dgm:t>
        <a:bodyPr/>
        <a:lstStyle/>
        <a:p>
          <a:r>
            <a:rPr lang="ru-RU" sz="1400" b="1" dirty="0" smtClean="0">
              <a:latin typeface="Cambria" pitchFamily="18" charset="0"/>
            </a:rPr>
            <a:t>Расходы бюджета</a:t>
          </a:r>
        </a:p>
        <a:p>
          <a:r>
            <a:rPr lang="ru-RU" sz="1400" b="1" dirty="0" smtClean="0">
              <a:latin typeface="Cambria" pitchFamily="18" charset="0"/>
            </a:rPr>
            <a:t>120 337,0 в том числе: </a:t>
          </a:r>
          <a:endParaRPr lang="ru-RU" sz="1400" b="1" dirty="0">
            <a:latin typeface="Cambria" pitchFamily="18" charset="0"/>
          </a:endParaRPr>
        </a:p>
      </dgm:t>
    </dgm:pt>
    <dgm:pt modelId="{68D77889-C211-4C73-9F09-4A29F35B7A74}" type="parTrans" cxnId="{03EE171A-FE88-423D-A9C2-F4D7704A26F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D331CDB-3879-435F-83A6-7945EB2904A3}" type="sibTrans" cxnId="{03EE171A-FE88-423D-A9C2-F4D7704A26F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740FD89C-E4A3-4E5C-9F05-F774D736C3A7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Жилищно-коммунальное хозяйство -  56 529,2</a:t>
          </a:r>
          <a:endParaRPr lang="ru-RU" sz="1400" b="1" dirty="0">
            <a:latin typeface="Cambria" pitchFamily="18" charset="0"/>
          </a:endParaRPr>
        </a:p>
      </dgm:t>
    </dgm:pt>
    <dgm:pt modelId="{ABD41309-3D58-4E12-BAB6-8A062AB034C2}" type="parTrans" cxnId="{9EC2281B-F7E0-4EC3-8EE3-CD6741897B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967DFA4-3D98-4794-9CB9-4BD2041805E9}" type="sibTrans" cxnId="{9EC2281B-F7E0-4EC3-8EE3-CD6741897B6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EC7888A1-7867-421F-9CAF-8100213203A1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Физическая культура и спорт – 25 892,8</a:t>
          </a:r>
          <a:endParaRPr lang="ru-RU" sz="1400" b="1" dirty="0">
            <a:latin typeface="Cambria" pitchFamily="18" charset="0"/>
          </a:endParaRPr>
        </a:p>
      </dgm:t>
    </dgm:pt>
    <dgm:pt modelId="{B6E5934D-B8E9-4A4B-A809-564C48E2BEF6}" type="parTrans" cxnId="{D1F1A54B-057D-42B1-9DB3-76C33AEC1DD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73D0302-79EB-4491-B094-9E34F866F6CA}" type="sibTrans" cxnId="{D1F1A54B-057D-42B1-9DB3-76C33AEC1DD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3EAE4BF-FA3B-4E77-B820-E409BE4986D3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Безвозмездные поступления  -           4 239,3</a:t>
          </a:r>
          <a:endParaRPr lang="ru-RU" sz="1400" b="1" dirty="0">
            <a:latin typeface="Cambria" pitchFamily="18" charset="0"/>
          </a:endParaRPr>
        </a:p>
      </dgm:t>
    </dgm:pt>
    <dgm:pt modelId="{687185E3-731D-4BF8-B367-0A10C42F5551}" type="parTrans" cxnId="{5C64CE6C-E58B-414B-9679-B2FE79CFA79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8C32135-BAEF-4DBC-88D9-86E5DBEFA65C}" type="sibTrans" cxnId="{5C64CE6C-E58B-414B-9679-B2FE79CFA79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5910A00-38CE-4B68-A34B-FFBFB378537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Национальная экономика -  19 625,2</a:t>
          </a:r>
          <a:endParaRPr lang="ru-RU" sz="1400" b="1" dirty="0">
            <a:latin typeface="Cambria" pitchFamily="18" charset="0"/>
          </a:endParaRPr>
        </a:p>
      </dgm:t>
    </dgm:pt>
    <dgm:pt modelId="{63420EA5-D80A-4957-B0FD-FCF5B9D12905}" type="parTrans" cxnId="{140522D4-20C7-4B6C-8C4F-41A8BBB8CCE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5FEC147-5FDB-46B5-A21D-D6EFE87B8E75}" type="sibTrans" cxnId="{140522D4-20C7-4B6C-8C4F-41A8BBB8CCE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3E6D20C-458B-4C75-9880-1FA2142D9DF0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Общегосударственные вопросы – 11 192,0</a:t>
          </a:r>
          <a:endParaRPr lang="ru-RU" sz="1400" b="1" dirty="0">
            <a:latin typeface="Cambria" pitchFamily="18" charset="0"/>
          </a:endParaRPr>
        </a:p>
      </dgm:t>
    </dgm:pt>
    <dgm:pt modelId="{7B49F696-163D-4706-8AAE-F994FD97B7D7}" type="parTrans" cxnId="{D126FDC2-C441-4524-8C4E-87E18520611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CC449C1-8A46-48D4-889B-A8D54563B50B}" type="sibTrans" cxnId="{D126FDC2-C441-4524-8C4E-87E18520611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8F5670D-806D-4986-B203-D227509BF099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Социальная политика – 69,0</a:t>
          </a:r>
        </a:p>
      </dgm:t>
    </dgm:pt>
    <dgm:pt modelId="{8C968778-12E5-4ED9-AC2A-0AADE590875A}" type="parTrans" cxnId="{DF5952DC-48F8-42E6-BA8D-BEFF8F6F2BA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231D90A-5599-4925-B8AA-C3D203FC0A23}" type="sibTrans" cxnId="{DF5952DC-48F8-42E6-BA8D-BEFF8F6F2BA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49C28DC-CADC-408F-985E-4428BA03BF08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Условно утвержденные расходы  -  6 400,0</a:t>
          </a:r>
          <a:endParaRPr lang="ru-RU" sz="1400" b="1" dirty="0">
            <a:latin typeface="Cambria" pitchFamily="18" charset="0"/>
          </a:endParaRPr>
        </a:p>
      </dgm:t>
    </dgm:pt>
    <dgm:pt modelId="{8C94A1DE-E183-499C-AAFE-DEBD0ADBE418}" type="parTrans" cxnId="{9D9FC092-1F36-498F-9D67-A47528DB708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BDC0939-E22C-4F87-8FD2-42B507ED3CC6}" type="sibTrans" cxnId="{9D9FC092-1F36-498F-9D67-A47528DB708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64DD2DE-9098-4514-B686-9F85F61FAD8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Дефицит  -  0,0</a:t>
          </a:r>
        </a:p>
      </dgm:t>
    </dgm:pt>
    <dgm:pt modelId="{E57B0113-8358-4054-B2CC-3C7FF7DE5DE5}" type="parTrans" cxnId="{46104B2F-6DF5-4C18-9BC8-EA931C2725E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762D7B2-E10E-4982-99BB-11683C7EBD04}" type="sibTrans" cxnId="{46104B2F-6DF5-4C18-9BC8-EA931C2725E3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9AB2D56F-9E85-4FD4-8A88-B2017D31AD4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Cambria" pitchFamily="18" charset="0"/>
            </a:rPr>
            <a:t>Бюджет на 2022г.</a:t>
          </a:r>
          <a:endParaRPr lang="ru-RU" sz="2000" b="1" dirty="0">
            <a:latin typeface="Cambria" pitchFamily="18" charset="0"/>
          </a:endParaRPr>
        </a:p>
      </dgm:t>
    </dgm:pt>
    <dgm:pt modelId="{A22B49F0-430B-4C2C-BB5B-7D54DD3CE4A5}" type="parTrans" cxnId="{A71FBF67-04FE-44CA-8449-26FD5E05863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0E6D8D3-94D1-4F17-8ECC-C7F504F55E65}" type="sibTrans" cxnId="{A71FBF67-04FE-44CA-8449-26FD5E05863D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4236C49-98EA-4B96-A267-66A516CD1172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Cambria" pitchFamily="18" charset="0"/>
            </a:rPr>
            <a:t>Межбюджетные трансферты – 628,8</a:t>
          </a:r>
        </a:p>
      </dgm:t>
    </dgm:pt>
    <dgm:pt modelId="{EA7FDE0B-5991-43F3-AA49-BDE0EC446C83}" type="parTrans" cxnId="{0937CC38-96FF-44C3-AD66-4F0D14B9155C}">
      <dgm:prSet/>
      <dgm:spPr/>
      <dgm:t>
        <a:bodyPr/>
        <a:lstStyle/>
        <a:p>
          <a:endParaRPr lang="ru-RU"/>
        </a:p>
      </dgm:t>
    </dgm:pt>
    <dgm:pt modelId="{BA105DE0-CE60-42FB-8A85-BD3123735738}" type="sibTrans" cxnId="{0937CC38-96FF-44C3-AD66-4F0D14B9155C}">
      <dgm:prSet/>
      <dgm:spPr/>
      <dgm:t>
        <a:bodyPr/>
        <a:lstStyle/>
        <a:p>
          <a:endParaRPr lang="ru-RU"/>
        </a:p>
      </dgm:t>
    </dgm:pt>
    <dgm:pt modelId="{E46DC92D-6F2C-47AB-B450-D1CC2726F2FD}" type="pres">
      <dgm:prSet presAssocID="{C2B7D91F-32D7-4FC7-BD43-571C8E0FA1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E70D62-F933-4447-A35C-D766329F6C66}" type="pres">
      <dgm:prSet presAssocID="{35D8B130-3558-4DFB-AA1D-47E38ACD66B2}" presName="root" presStyleCnt="0"/>
      <dgm:spPr/>
    </dgm:pt>
    <dgm:pt modelId="{214FBCA5-1A05-49B0-99E9-C2D59B791F1F}" type="pres">
      <dgm:prSet presAssocID="{35D8B130-3558-4DFB-AA1D-47E38ACD66B2}" presName="rootComposite" presStyleCnt="0"/>
      <dgm:spPr/>
    </dgm:pt>
    <dgm:pt modelId="{3CAC3C6A-F9C3-4CD1-8E43-4F428F60DA5E}" type="pres">
      <dgm:prSet presAssocID="{35D8B130-3558-4DFB-AA1D-47E38ACD66B2}" presName="rootText" presStyleLbl="node1" presStyleIdx="0" presStyleCnt="4" custScaleX="354920" custScaleY="349518" custLinFactNeighborX="17234" custLinFactNeighborY="-93623"/>
      <dgm:spPr/>
      <dgm:t>
        <a:bodyPr/>
        <a:lstStyle/>
        <a:p>
          <a:endParaRPr lang="ru-RU"/>
        </a:p>
      </dgm:t>
    </dgm:pt>
    <dgm:pt modelId="{F5DFBE15-9040-4EBA-8F54-7D136B5205DC}" type="pres">
      <dgm:prSet presAssocID="{35D8B130-3558-4DFB-AA1D-47E38ACD66B2}" presName="rootConnector" presStyleLbl="node1" presStyleIdx="0" presStyleCnt="4"/>
      <dgm:spPr/>
      <dgm:t>
        <a:bodyPr/>
        <a:lstStyle/>
        <a:p>
          <a:endParaRPr lang="ru-RU"/>
        </a:p>
      </dgm:t>
    </dgm:pt>
    <dgm:pt modelId="{CD11C3AD-D8B7-4B24-B63D-53D4892345EC}" type="pres">
      <dgm:prSet presAssocID="{35D8B130-3558-4DFB-AA1D-47E38ACD66B2}" presName="childShape" presStyleCnt="0"/>
      <dgm:spPr/>
    </dgm:pt>
    <dgm:pt modelId="{FFC6D75D-2856-4414-8A75-D243C2F4C04E}" type="pres">
      <dgm:prSet presAssocID="{A3BF1E83-7D52-4043-A64B-AA0050A0B52F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6679CC52-3EBF-4366-A5EA-A350E7BE40F1}" type="pres">
      <dgm:prSet presAssocID="{CA8889F7-A0D2-422D-BD0B-7589B988D78D}" presName="childText" presStyleLbl="bgAcc1" presStyleIdx="0" presStyleCnt="10" custScaleX="559884" custScaleY="303483" custLinFactY="22401" custLinFactNeighborX="131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B4CC4-6B45-4C79-B7A9-D4D41578B4A5}" type="pres">
      <dgm:prSet presAssocID="{34905CC0-EFA3-4B87-9BAF-175D5E8475A6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F19521E7-649E-4120-8205-301F6DC73AA0}" type="pres">
      <dgm:prSet presAssocID="{CA7613BE-E919-4B30-B78F-F7138B97B2C4}" presName="childText" presStyleLbl="bgAcc1" presStyleIdx="1" presStyleCnt="10" custScaleX="560795" custScaleY="292206" custLinFactY="100000" custLinFactNeighborX="-6730" custLinFactNeighborY="171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4E7BC-CEF4-4A13-B39F-04AF4CE383A6}" type="pres">
      <dgm:prSet presAssocID="{687185E3-731D-4BF8-B367-0A10C42F5551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E7D9E15C-EE8A-42C2-BFA9-7DCD24EC075C}" type="pres">
      <dgm:prSet presAssocID="{93EAE4BF-FA3B-4E77-B820-E409BE4986D3}" presName="childText" presStyleLbl="bgAcc1" presStyleIdx="2" presStyleCnt="10" custScaleX="485615" custScaleY="306615" custLinFactY="200000" custLinFactNeighborX="42845" custLinFactNeighborY="23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4D27B-DDE1-4183-9BCC-AB87CD259158}" type="pres">
      <dgm:prSet presAssocID="{9AB2D56F-9E85-4FD4-8A88-B2017D31AD45}" presName="root" presStyleCnt="0"/>
      <dgm:spPr/>
    </dgm:pt>
    <dgm:pt modelId="{373C65A2-AA58-432D-96AC-74994AB697B8}" type="pres">
      <dgm:prSet presAssocID="{9AB2D56F-9E85-4FD4-8A88-B2017D31AD45}" presName="rootComposite" presStyleCnt="0"/>
      <dgm:spPr/>
    </dgm:pt>
    <dgm:pt modelId="{A22AFB23-0CE3-4FBA-A0E9-23F657C94287}" type="pres">
      <dgm:prSet presAssocID="{9AB2D56F-9E85-4FD4-8A88-B2017D31AD45}" presName="rootText" presStyleLbl="node1" presStyleIdx="1" presStyleCnt="4" custScaleX="541490" custScaleY="215428" custLinFactX="96479" custLinFactY="-221697" custLinFactNeighborX="100000" custLinFactNeighborY="-300000"/>
      <dgm:spPr/>
      <dgm:t>
        <a:bodyPr/>
        <a:lstStyle/>
        <a:p>
          <a:endParaRPr lang="ru-RU"/>
        </a:p>
      </dgm:t>
    </dgm:pt>
    <dgm:pt modelId="{9CFBB9C6-11AC-4C25-AAF7-6B1AAE5BCB14}" type="pres">
      <dgm:prSet presAssocID="{9AB2D56F-9E85-4FD4-8A88-B2017D31AD45}" presName="rootConnector" presStyleLbl="node1" presStyleIdx="1" presStyleCnt="4"/>
      <dgm:spPr/>
      <dgm:t>
        <a:bodyPr/>
        <a:lstStyle/>
        <a:p>
          <a:endParaRPr lang="ru-RU"/>
        </a:p>
      </dgm:t>
    </dgm:pt>
    <dgm:pt modelId="{00704428-9F9E-485D-9886-88739916DE89}" type="pres">
      <dgm:prSet presAssocID="{9AB2D56F-9E85-4FD4-8A88-B2017D31AD45}" presName="childShape" presStyleCnt="0"/>
      <dgm:spPr/>
    </dgm:pt>
    <dgm:pt modelId="{8E4A584D-ECB4-45E7-A23D-6059800E1856}" type="pres">
      <dgm:prSet presAssocID="{7BA17005-1013-4F10-82C2-BBEC52B2384A}" presName="root" presStyleCnt="0"/>
      <dgm:spPr/>
    </dgm:pt>
    <dgm:pt modelId="{18ABAA74-C0E1-4974-9F55-D636F5C5E554}" type="pres">
      <dgm:prSet presAssocID="{7BA17005-1013-4F10-82C2-BBEC52B2384A}" presName="rootComposite" presStyleCnt="0"/>
      <dgm:spPr/>
    </dgm:pt>
    <dgm:pt modelId="{597B3387-CDDF-45F9-8DF2-37F73DB345D9}" type="pres">
      <dgm:prSet presAssocID="{7BA17005-1013-4F10-82C2-BBEC52B2384A}" presName="rootText" presStyleLbl="node1" presStyleIdx="2" presStyleCnt="4" custScaleX="468677" custScaleY="330327" custLinFactX="-193486" custLinFactNeighborX="-200000" custLinFactNeighborY="-54567"/>
      <dgm:spPr/>
      <dgm:t>
        <a:bodyPr/>
        <a:lstStyle/>
        <a:p>
          <a:endParaRPr lang="ru-RU"/>
        </a:p>
      </dgm:t>
    </dgm:pt>
    <dgm:pt modelId="{03EC8A2F-AD3F-417A-B249-E990AE1185A0}" type="pres">
      <dgm:prSet presAssocID="{7BA17005-1013-4F10-82C2-BBEC52B2384A}" presName="rootConnector" presStyleLbl="node1" presStyleIdx="2" presStyleCnt="4"/>
      <dgm:spPr/>
      <dgm:t>
        <a:bodyPr/>
        <a:lstStyle/>
        <a:p>
          <a:endParaRPr lang="ru-RU"/>
        </a:p>
      </dgm:t>
    </dgm:pt>
    <dgm:pt modelId="{BA32B8C2-4933-4D37-BF10-345A0406E732}" type="pres">
      <dgm:prSet presAssocID="{7BA17005-1013-4F10-82C2-BBEC52B2384A}" presName="childShape" presStyleCnt="0"/>
      <dgm:spPr/>
    </dgm:pt>
    <dgm:pt modelId="{77621F48-A5FD-4223-B274-0573E1A72375}" type="pres">
      <dgm:prSet presAssocID="{ABD41309-3D58-4E12-BAB6-8A062AB034C2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CF4F710B-865A-4CF2-91DA-EBB18C1D0E77}" type="pres">
      <dgm:prSet presAssocID="{740FD89C-E4A3-4E5C-9F05-F774D736C3A7}" presName="childText" presStyleLbl="bgAcc1" presStyleIdx="3" presStyleCnt="10" custScaleX="697694" custScaleY="162433" custLinFactX="-211590" custLinFactNeighborX="-300000" custLinFactNeighborY="-21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E83D2-FBD7-4D5C-A4B0-FD646A24D636}" type="pres">
      <dgm:prSet presAssocID="{63420EA5-D80A-4957-B0FD-FCF5B9D12905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95DD0F47-38A0-41B3-AC23-C865593AD879}" type="pres">
      <dgm:prSet presAssocID="{F5910A00-38CE-4B68-A34B-FFBFB3785376}" presName="childText" presStyleLbl="bgAcc1" presStyleIdx="4" presStyleCnt="10" custScaleX="988730" custScaleY="155398" custLinFactX="-211590" custLinFactNeighborX="-300000" custLinFactNeighborY="1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B59E7-12D5-48FE-BA12-7AD771173737}" type="pres">
      <dgm:prSet presAssocID="{B6E5934D-B8E9-4A4B-A809-564C48E2BEF6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BEBA024B-A20F-4525-94FC-CB3C6CEB9F05}" type="pres">
      <dgm:prSet presAssocID="{EC7888A1-7867-421F-9CAF-8100213203A1}" presName="childText" presStyleLbl="bgAcc1" presStyleIdx="5" presStyleCnt="10" custScaleX="1172296" custScaleY="140909" custLinFactX="-211590" custLinFactNeighborX="-300000" custLinFactNeighborY="56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1C306-D9BA-4897-8DB9-DDBBF9B26EFB}" type="pres">
      <dgm:prSet presAssocID="{7B49F696-163D-4706-8AAE-F994FD97B7D7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133268FD-ABF4-4A0F-8596-956198D07DE5}" type="pres">
      <dgm:prSet presAssocID="{13E6D20C-458B-4C75-9880-1FA2142D9DF0}" presName="childText" presStyleLbl="bgAcc1" presStyleIdx="6" presStyleCnt="10" custScaleX="1286554" custScaleY="133397" custLinFactX="-211590" custLinFactNeighborX="-300000" custLinFactNeighborY="81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74EB8-3C84-41F3-B9E8-0DDBE7D7C544}" type="pres">
      <dgm:prSet presAssocID="{8C968778-12E5-4ED9-AC2A-0AADE590875A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F4C7C850-FB3F-40FC-9537-A96823E84BF4}" type="pres">
      <dgm:prSet presAssocID="{08F5670D-806D-4986-B203-D227509BF099}" presName="childText" presStyleLbl="bgAcc1" presStyleIdx="7" presStyleCnt="10" custAng="10800000" custFlipVert="1" custScaleX="927221" custScaleY="86688" custLinFactX="-211590" custLinFactY="14512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6F33A-C4D0-44F2-A1A8-9DA13442AC26}" type="pres">
      <dgm:prSet presAssocID="{EA7FDE0B-5991-43F3-AA49-BDE0EC446C83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D9AC5DD8-F3B5-46B2-A68C-94ACBCC03B24}" type="pres">
      <dgm:prSet presAssocID="{F4236C49-98EA-4B96-A267-66A516CD1172}" presName="childText" presStyleLbl="bgAcc1" presStyleIdx="8" presStyleCnt="10" custScaleX="1150419" custLinFactX="-200085" custLinFactY="87176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8EECF-D7CE-4CDE-A8A9-03C74DF56E14}" type="pres">
      <dgm:prSet presAssocID="{8C94A1DE-E183-499C-AAFE-DEBD0ADBE418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7316A9FF-C83B-4ADC-B295-EEADA0314728}" type="pres">
      <dgm:prSet presAssocID="{449C28DC-CADC-408F-985E-4428BA03BF08}" presName="childText" presStyleLbl="bgAcc1" presStyleIdx="9" presStyleCnt="10" custScaleX="1273930" custScaleY="103930" custLinFactX="-200000" custLinFactY="100000" custLinFactNeighborX="-279331" custLinFactNeighborY="16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85F65-BF0B-45E3-8D71-F6112EF961CD}" type="pres">
      <dgm:prSet presAssocID="{864DD2DE-9098-4514-B686-9F85F61FAD87}" presName="root" presStyleCnt="0"/>
      <dgm:spPr/>
    </dgm:pt>
    <dgm:pt modelId="{0D1AA123-3228-4545-A9AF-61CEC71FB5F5}" type="pres">
      <dgm:prSet presAssocID="{864DD2DE-9098-4514-B686-9F85F61FAD87}" presName="rootComposite" presStyleCnt="0"/>
      <dgm:spPr/>
    </dgm:pt>
    <dgm:pt modelId="{8FA7731C-95E8-497A-AF3D-18C394870E3D}" type="pres">
      <dgm:prSet presAssocID="{864DD2DE-9098-4514-B686-9F85F61FAD87}" presName="rootText" presStyleLbl="node1" presStyleIdx="3" presStyleCnt="4" custScaleX="427919" custScaleY="196927" custLinFactX="-3104" custLinFactNeighborX="-100000" custLinFactNeighborY="-18202"/>
      <dgm:spPr/>
      <dgm:t>
        <a:bodyPr/>
        <a:lstStyle/>
        <a:p>
          <a:endParaRPr lang="ru-RU"/>
        </a:p>
      </dgm:t>
    </dgm:pt>
    <dgm:pt modelId="{FA14552E-8AD3-4EF3-B4FF-4F69A42D893F}" type="pres">
      <dgm:prSet presAssocID="{864DD2DE-9098-4514-B686-9F85F61FAD87}" presName="rootConnector" presStyleLbl="node1" presStyleIdx="3" presStyleCnt="4"/>
      <dgm:spPr/>
      <dgm:t>
        <a:bodyPr/>
        <a:lstStyle/>
        <a:p>
          <a:endParaRPr lang="ru-RU"/>
        </a:p>
      </dgm:t>
    </dgm:pt>
    <dgm:pt modelId="{BAB6F6F4-4059-40FE-A1BC-1EE6EB65EA29}" type="pres">
      <dgm:prSet presAssocID="{864DD2DE-9098-4514-B686-9F85F61FAD87}" presName="childShape" presStyleCnt="0"/>
      <dgm:spPr/>
    </dgm:pt>
  </dgm:ptLst>
  <dgm:cxnLst>
    <dgm:cxn modelId="{140522D4-20C7-4B6C-8C4F-41A8BBB8CCEB}" srcId="{7BA17005-1013-4F10-82C2-BBEC52B2384A}" destId="{F5910A00-38CE-4B68-A34B-FFBFB3785376}" srcOrd="1" destOrd="0" parTransId="{63420EA5-D80A-4957-B0FD-FCF5B9D12905}" sibTransId="{65FEC147-5FDB-46B5-A21D-D6EFE87B8E75}"/>
    <dgm:cxn modelId="{9A2B35E6-E0B9-4045-9710-10E306DE72D0}" type="presOf" srcId="{7B49F696-163D-4706-8AAE-F994FD97B7D7}" destId="{7431C306-D9BA-4897-8DB9-DDBBF9B26EFB}" srcOrd="0" destOrd="0" presId="urn:microsoft.com/office/officeart/2005/8/layout/hierarchy3"/>
    <dgm:cxn modelId="{661DE316-A31B-4D81-B8DC-9BBD99F70CF9}" type="presOf" srcId="{ABD41309-3D58-4E12-BAB6-8A062AB034C2}" destId="{77621F48-A5FD-4223-B274-0573E1A72375}" srcOrd="0" destOrd="0" presId="urn:microsoft.com/office/officeart/2005/8/layout/hierarchy3"/>
    <dgm:cxn modelId="{8B83AE35-2B64-43C5-92ED-81C9A93ABB1A}" type="presOf" srcId="{449C28DC-CADC-408F-985E-4428BA03BF08}" destId="{7316A9FF-C83B-4ADC-B295-EEADA0314728}" srcOrd="0" destOrd="0" presId="urn:microsoft.com/office/officeart/2005/8/layout/hierarchy3"/>
    <dgm:cxn modelId="{03EE171A-FE88-423D-A9C2-F4D7704A26F8}" srcId="{C2B7D91F-32D7-4FC7-BD43-571C8E0FA1BA}" destId="{7BA17005-1013-4F10-82C2-BBEC52B2384A}" srcOrd="2" destOrd="0" parTransId="{68D77889-C211-4C73-9F09-4A29F35B7A74}" sibTransId="{9D331CDB-3879-435F-83A6-7945EB2904A3}"/>
    <dgm:cxn modelId="{9EC2281B-F7E0-4EC3-8EE3-CD6741897B61}" srcId="{7BA17005-1013-4F10-82C2-BBEC52B2384A}" destId="{740FD89C-E4A3-4E5C-9F05-F774D736C3A7}" srcOrd="0" destOrd="0" parTransId="{ABD41309-3D58-4E12-BAB6-8A062AB034C2}" sibTransId="{C967DFA4-3D98-4794-9CB9-4BD2041805E9}"/>
    <dgm:cxn modelId="{E0CEE14A-03CA-410D-A501-1193592FBB70}" type="presOf" srcId="{EA7FDE0B-5991-43F3-AA49-BDE0EC446C83}" destId="{A926F33A-C4D0-44F2-A1A8-9DA13442AC26}" srcOrd="0" destOrd="0" presId="urn:microsoft.com/office/officeart/2005/8/layout/hierarchy3"/>
    <dgm:cxn modelId="{C63CC5F2-133F-4C4F-9A22-F5A646086AF6}" srcId="{C2B7D91F-32D7-4FC7-BD43-571C8E0FA1BA}" destId="{35D8B130-3558-4DFB-AA1D-47E38ACD66B2}" srcOrd="0" destOrd="0" parTransId="{E2A6A771-0F06-4C10-9490-6E4C1062105A}" sibTransId="{4ED68277-F02F-47D2-A210-638CF9ACA834}"/>
    <dgm:cxn modelId="{46DC362B-ECC3-44DD-A3B3-D39C5AB63979}" type="presOf" srcId="{7BA17005-1013-4F10-82C2-BBEC52B2384A}" destId="{597B3387-CDDF-45F9-8DF2-37F73DB345D9}" srcOrd="0" destOrd="0" presId="urn:microsoft.com/office/officeart/2005/8/layout/hierarchy3"/>
    <dgm:cxn modelId="{E0E1F895-52D3-4192-A2F8-8F23200E266F}" type="presOf" srcId="{9AB2D56F-9E85-4FD4-8A88-B2017D31AD45}" destId="{A22AFB23-0CE3-4FBA-A0E9-23F657C94287}" srcOrd="0" destOrd="0" presId="urn:microsoft.com/office/officeart/2005/8/layout/hierarchy3"/>
    <dgm:cxn modelId="{79158FE4-9E6C-4680-913F-698223753E89}" type="presOf" srcId="{CA7613BE-E919-4B30-B78F-F7138B97B2C4}" destId="{F19521E7-649E-4120-8205-301F6DC73AA0}" srcOrd="0" destOrd="0" presId="urn:microsoft.com/office/officeart/2005/8/layout/hierarchy3"/>
    <dgm:cxn modelId="{AAE74911-5E5B-402D-BFA5-EB07A212DA1A}" type="presOf" srcId="{C2B7D91F-32D7-4FC7-BD43-571C8E0FA1BA}" destId="{E46DC92D-6F2C-47AB-B450-D1CC2726F2FD}" srcOrd="0" destOrd="0" presId="urn:microsoft.com/office/officeart/2005/8/layout/hierarchy3"/>
    <dgm:cxn modelId="{9CE682ED-91D9-4088-9398-3145012610F2}" type="presOf" srcId="{B6E5934D-B8E9-4A4B-A809-564C48E2BEF6}" destId="{995B59E7-12D5-48FE-BA12-7AD771173737}" srcOrd="0" destOrd="0" presId="urn:microsoft.com/office/officeart/2005/8/layout/hierarchy3"/>
    <dgm:cxn modelId="{49A20912-035A-4636-9B91-90A82985F6B7}" type="presOf" srcId="{93EAE4BF-FA3B-4E77-B820-E409BE4986D3}" destId="{E7D9E15C-EE8A-42C2-BFA9-7DCD24EC075C}" srcOrd="0" destOrd="0" presId="urn:microsoft.com/office/officeart/2005/8/layout/hierarchy3"/>
    <dgm:cxn modelId="{3662FD4E-59B2-4830-B114-11E1DB17A15A}" type="presOf" srcId="{A3BF1E83-7D52-4043-A64B-AA0050A0B52F}" destId="{FFC6D75D-2856-4414-8A75-D243C2F4C04E}" srcOrd="0" destOrd="0" presId="urn:microsoft.com/office/officeart/2005/8/layout/hierarchy3"/>
    <dgm:cxn modelId="{3A9C22E2-1A0E-42D3-8231-AB1A8EF5A819}" type="presOf" srcId="{08F5670D-806D-4986-B203-D227509BF099}" destId="{F4C7C850-FB3F-40FC-9537-A96823E84BF4}" srcOrd="0" destOrd="0" presId="urn:microsoft.com/office/officeart/2005/8/layout/hierarchy3"/>
    <dgm:cxn modelId="{38CBC772-7288-42EC-BB41-BF2D8AE73CF9}" type="presOf" srcId="{8C968778-12E5-4ED9-AC2A-0AADE590875A}" destId="{5D574EB8-3C84-41F3-B9E8-0DDBE7D7C544}" srcOrd="0" destOrd="0" presId="urn:microsoft.com/office/officeart/2005/8/layout/hierarchy3"/>
    <dgm:cxn modelId="{B1EA651B-2F4C-4500-8688-6A4EAB6FF3C6}" type="presOf" srcId="{EC7888A1-7867-421F-9CAF-8100213203A1}" destId="{BEBA024B-A20F-4525-94FC-CB3C6CEB9F05}" srcOrd="0" destOrd="0" presId="urn:microsoft.com/office/officeart/2005/8/layout/hierarchy3"/>
    <dgm:cxn modelId="{5BC8AF32-EF63-4C1B-A0F4-499B5C88FA55}" type="presOf" srcId="{740FD89C-E4A3-4E5C-9F05-F774D736C3A7}" destId="{CF4F710B-865A-4CF2-91DA-EBB18C1D0E77}" srcOrd="0" destOrd="0" presId="urn:microsoft.com/office/officeart/2005/8/layout/hierarchy3"/>
    <dgm:cxn modelId="{D3E7034D-A256-4434-9018-C94F3124ABFA}" type="presOf" srcId="{864DD2DE-9098-4514-B686-9F85F61FAD87}" destId="{FA14552E-8AD3-4EF3-B4FF-4F69A42D893F}" srcOrd="1" destOrd="0" presId="urn:microsoft.com/office/officeart/2005/8/layout/hierarchy3"/>
    <dgm:cxn modelId="{0937CC38-96FF-44C3-AD66-4F0D14B9155C}" srcId="{7BA17005-1013-4F10-82C2-BBEC52B2384A}" destId="{F4236C49-98EA-4B96-A267-66A516CD1172}" srcOrd="5" destOrd="0" parTransId="{EA7FDE0B-5991-43F3-AA49-BDE0EC446C83}" sibTransId="{BA105DE0-CE60-42FB-8A85-BD3123735738}"/>
    <dgm:cxn modelId="{46104B2F-6DF5-4C18-9BC8-EA931C2725E3}" srcId="{C2B7D91F-32D7-4FC7-BD43-571C8E0FA1BA}" destId="{864DD2DE-9098-4514-B686-9F85F61FAD87}" srcOrd="3" destOrd="0" parTransId="{E57B0113-8358-4054-B2CC-3C7FF7DE5DE5}" sibTransId="{3762D7B2-E10E-4982-99BB-11683C7EBD04}"/>
    <dgm:cxn modelId="{9D9FC092-1F36-498F-9D67-A47528DB7085}" srcId="{7BA17005-1013-4F10-82C2-BBEC52B2384A}" destId="{449C28DC-CADC-408F-985E-4428BA03BF08}" srcOrd="6" destOrd="0" parTransId="{8C94A1DE-E183-499C-AAFE-DEBD0ADBE418}" sibTransId="{3BDC0939-E22C-4F87-8FD2-42B507ED3CC6}"/>
    <dgm:cxn modelId="{1AC4CB1E-AF30-4DD9-BE6D-50D85E24C19B}" srcId="{35D8B130-3558-4DFB-AA1D-47E38ACD66B2}" destId="{CA8889F7-A0D2-422D-BD0B-7589B988D78D}" srcOrd="0" destOrd="0" parTransId="{A3BF1E83-7D52-4043-A64B-AA0050A0B52F}" sibTransId="{ED150AD2-1468-4ED5-A217-2A7692D2F9E2}"/>
    <dgm:cxn modelId="{DF5952DC-48F8-42E6-BA8D-BEFF8F6F2BA3}" srcId="{7BA17005-1013-4F10-82C2-BBEC52B2384A}" destId="{08F5670D-806D-4986-B203-D227509BF099}" srcOrd="4" destOrd="0" parTransId="{8C968778-12E5-4ED9-AC2A-0AADE590875A}" sibTransId="{2231D90A-5599-4925-B8AA-C3D203FC0A23}"/>
    <dgm:cxn modelId="{B9E0BD51-C99C-4EA9-A606-819D2A899541}" type="presOf" srcId="{63420EA5-D80A-4957-B0FD-FCF5B9D12905}" destId="{FA9E83D2-FBD7-4D5C-A4B0-FD646A24D636}" srcOrd="0" destOrd="0" presId="urn:microsoft.com/office/officeart/2005/8/layout/hierarchy3"/>
    <dgm:cxn modelId="{48653505-0681-46E6-BF13-44C46E543C9A}" type="presOf" srcId="{7BA17005-1013-4F10-82C2-BBEC52B2384A}" destId="{03EC8A2F-AD3F-417A-B249-E990AE1185A0}" srcOrd="1" destOrd="0" presId="urn:microsoft.com/office/officeart/2005/8/layout/hierarchy3"/>
    <dgm:cxn modelId="{49E7F6A0-593D-4573-BDB0-869ACD5044B1}" type="presOf" srcId="{9AB2D56F-9E85-4FD4-8A88-B2017D31AD45}" destId="{9CFBB9C6-11AC-4C25-AAF7-6B1AAE5BCB14}" srcOrd="1" destOrd="0" presId="urn:microsoft.com/office/officeart/2005/8/layout/hierarchy3"/>
    <dgm:cxn modelId="{B8484A85-A1CB-4891-B266-70934AF8B0B7}" type="presOf" srcId="{CA8889F7-A0D2-422D-BD0B-7589B988D78D}" destId="{6679CC52-3EBF-4366-A5EA-A350E7BE40F1}" srcOrd="0" destOrd="0" presId="urn:microsoft.com/office/officeart/2005/8/layout/hierarchy3"/>
    <dgm:cxn modelId="{E31E4A8F-F219-45DE-BE89-9F3CA65D8CAF}" type="presOf" srcId="{F5910A00-38CE-4B68-A34B-FFBFB3785376}" destId="{95DD0F47-38A0-41B3-AC23-C865593AD879}" srcOrd="0" destOrd="0" presId="urn:microsoft.com/office/officeart/2005/8/layout/hierarchy3"/>
    <dgm:cxn modelId="{CD2A68FB-03C5-496D-8F4C-5A59E1AE60A7}" type="presOf" srcId="{34905CC0-EFA3-4B87-9BAF-175D5E8475A6}" destId="{89EB4CC4-6B45-4C79-B7A9-D4D41578B4A5}" srcOrd="0" destOrd="0" presId="urn:microsoft.com/office/officeart/2005/8/layout/hierarchy3"/>
    <dgm:cxn modelId="{A71FBF67-04FE-44CA-8449-26FD5E05863D}" srcId="{C2B7D91F-32D7-4FC7-BD43-571C8E0FA1BA}" destId="{9AB2D56F-9E85-4FD4-8A88-B2017D31AD45}" srcOrd="1" destOrd="0" parTransId="{A22B49F0-430B-4C2C-BB5B-7D54DD3CE4A5}" sibTransId="{40E6D8D3-94D1-4F17-8ECC-C7F504F55E65}"/>
    <dgm:cxn modelId="{D1F1A54B-057D-42B1-9DB3-76C33AEC1DD4}" srcId="{7BA17005-1013-4F10-82C2-BBEC52B2384A}" destId="{EC7888A1-7867-421F-9CAF-8100213203A1}" srcOrd="2" destOrd="0" parTransId="{B6E5934D-B8E9-4A4B-A809-564C48E2BEF6}" sibTransId="{A73D0302-79EB-4491-B094-9E34F866F6CA}"/>
    <dgm:cxn modelId="{D126FDC2-C441-4524-8C4E-87E18520611D}" srcId="{7BA17005-1013-4F10-82C2-BBEC52B2384A}" destId="{13E6D20C-458B-4C75-9880-1FA2142D9DF0}" srcOrd="3" destOrd="0" parTransId="{7B49F696-163D-4706-8AAE-F994FD97B7D7}" sibTransId="{3CC449C1-8A46-48D4-889B-A8D54563B50B}"/>
    <dgm:cxn modelId="{83281B82-242C-4A11-BFFB-84DFD3F48173}" type="presOf" srcId="{687185E3-731D-4BF8-B367-0A10C42F5551}" destId="{D594E7BC-CEF4-4A13-B39F-04AF4CE383A6}" srcOrd="0" destOrd="0" presId="urn:microsoft.com/office/officeart/2005/8/layout/hierarchy3"/>
    <dgm:cxn modelId="{ACF1FE1C-48B2-4BA7-A7C0-F83ED30C38E2}" type="presOf" srcId="{8C94A1DE-E183-499C-AAFE-DEBD0ADBE418}" destId="{A4E8EECF-D7CE-4CDE-A8A9-03C74DF56E14}" srcOrd="0" destOrd="0" presId="urn:microsoft.com/office/officeart/2005/8/layout/hierarchy3"/>
    <dgm:cxn modelId="{5C064326-88CD-40F1-A5F3-C1491F421E88}" type="presOf" srcId="{864DD2DE-9098-4514-B686-9F85F61FAD87}" destId="{8FA7731C-95E8-497A-AF3D-18C394870E3D}" srcOrd="0" destOrd="0" presId="urn:microsoft.com/office/officeart/2005/8/layout/hierarchy3"/>
    <dgm:cxn modelId="{0034DDD1-1F5A-4697-9BF1-93C0142E41BD}" type="presOf" srcId="{13E6D20C-458B-4C75-9880-1FA2142D9DF0}" destId="{133268FD-ABF4-4A0F-8596-956198D07DE5}" srcOrd="0" destOrd="0" presId="urn:microsoft.com/office/officeart/2005/8/layout/hierarchy3"/>
    <dgm:cxn modelId="{599E16A2-512C-4D25-ACF7-A888B7CE8FC4}" type="presOf" srcId="{35D8B130-3558-4DFB-AA1D-47E38ACD66B2}" destId="{3CAC3C6A-F9C3-4CD1-8E43-4F428F60DA5E}" srcOrd="0" destOrd="0" presId="urn:microsoft.com/office/officeart/2005/8/layout/hierarchy3"/>
    <dgm:cxn modelId="{5C64CE6C-E58B-414B-9679-B2FE79CFA79F}" srcId="{35D8B130-3558-4DFB-AA1D-47E38ACD66B2}" destId="{93EAE4BF-FA3B-4E77-B820-E409BE4986D3}" srcOrd="2" destOrd="0" parTransId="{687185E3-731D-4BF8-B367-0A10C42F5551}" sibTransId="{88C32135-BAEF-4DBC-88D9-86E5DBEFA65C}"/>
    <dgm:cxn modelId="{A947FF5C-3BC3-4EC7-9F18-89F120544E2E}" type="presOf" srcId="{F4236C49-98EA-4B96-A267-66A516CD1172}" destId="{D9AC5DD8-F3B5-46B2-A68C-94ACBCC03B24}" srcOrd="0" destOrd="0" presId="urn:microsoft.com/office/officeart/2005/8/layout/hierarchy3"/>
    <dgm:cxn modelId="{C140AFEB-36D7-4F4B-BA24-C8DBBDDF0161}" srcId="{35D8B130-3558-4DFB-AA1D-47E38ACD66B2}" destId="{CA7613BE-E919-4B30-B78F-F7138B97B2C4}" srcOrd="1" destOrd="0" parTransId="{34905CC0-EFA3-4B87-9BAF-175D5E8475A6}" sibTransId="{68EA53FD-6A73-4AF6-B685-4DB52188C973}"/>
    <dgm:cxn modelId="{AEFEF803-DA73-4F09-929D-6CB5EB5F8CD1}" type="presOf" srcId="{35D8B130-3558-4DFB-AA1D-47E38ACD66B2}" destId="{F5DFBE15-9040-4EBA-8F54-7D136B5205DC}" srcOrd="1" destOrd="0" presId="urn:microsoft.com/office/officeart/2005/8/layout/hierarchy3"/>
    <dgm:cxn modelId="{911C6453-945F-454F-AA97-CB29E3DAF08E}" type="presParOf" srcId="{E46DC92D-6F2C-47AB-B450-D1CC2726F2FD}" destId="{1EE70D62-F933-4447-A35C-D766329F6C66}" srcOrd="0" destOrd="0" presId="urn:microsoft.com/office/officeart/2005/8/layout/hierarchy3"/>
    <dgm:cxn modelId="{5292E051-28A8-4B7E-87A6-E003AEA69D88}" type="presParOf" srcId="{1EE70D62-F933-4447-A35C-D766329F6C66}" destId="{214FBCA5-1A05-49B0-99E9-C2D59B791F1F}" srcOrd="0" destOrd="0" presId="urn:microsoft.com/office/officeart/2005/8/layout/hierarchy3"/>
    <dgm:cxn modelId="{2C0D0770-11AB-46A8-B62E-AAE1C41AA68F}" type="presParOf" srcId="{214FBCA5-1A05-49B0-99E9-C2D59B791F1F}" destId="{3CAC3C6A-F9C3-4CD1-8E43-4F428F60DA5E}" srcOrd="0" destOrd="0" presId="urn:microsoft.com/office/officeart/2005/8/layout/hierarchy3"/>
    <dgm:cxn modelId="{CABB68BA-7A6F-4439-A8FB-8EED461E1EC7}" type="presParOf" srcId="{214FBCA5-1A05-49B0-99E9-C2D59B791F1F}" destId="{F5DFBE15-9040-4EBA-8F54-7D136B5205DC}" srcOrd="1" destOrd="0" presId="urn:microsoft.com/office/officeart/2005/8/layout/hierarchy3"/>
    <dgm:cxn modelId="{6B4B8EB0-FB45-4AD7-A80E-B9AC8BD62DC9}" type="presParOf" srcId="{1EE70D62-F933-4447-A35C-D766329F6C66}" destId="{CD11C3AD-D8B7-4B24-B63D-53D4892345EC}" srcOrd="1" destOrd="0" presId="urn:microsoft.com/office/officeart/2005/8/layout/hierarchy3"/>
    <dgm:cxn modelId="{70832464-CFC0-4AF6-8DDA-8F728DCB3C54}" type="presParOf" srcId="{CD11C3AD-D8B7-4B24-B63D-53D4892345EC}" destId="{FFC6D75D-2856-4414-8A75-D243C2F4C04E}" srcOrd="0" destOrd="0" presId="urn:microsoft.com/office/officeart/2005/8/layout/hierarchy3"/>
    <dgm:cxn modelId="{44A08319-259B-4910-9A12-DADE7EA55DAF}" type="presParOf" srcId="{CD11C3AD-D8B7-4B24-B63D-53D4892345EC}" destId="{6679CC52-3EBF-4366-A5EA-A350E7BE40F1}" srcOrd="1" destOrd="0" presId="urn:microsoft.com/office/officeart/2005/8/layout/hierarchy3"/>
    <dgm:cxn modelId="{BF0BC0CD-B356-4AC7-972C-84405D952285}" type="presParOf" srcId="{CD11C3AD-D8B7-4B24-B63D-53D4892345EC}" destId="{89EB4CC4-6B45-4C79-B7A9-D4D41578B4A5}" srcOrd="2" destOrd="0" presId="urn:microsoft.com/office/officeart/2005/8/layout/hierarchy3"/>
    <dgm:cxn modelId="{73D6C28B-E4CA-4812-8AE5-A96356274515}" type="presParOf" srcId="{CD11C3AD-D8B7-4B24-B63D-53D4892345EC}" destId="{F19521E7-649E-4120-8205-301F6DC73AA0}" srcOrd="3" destOrd="0" presId="urn:microsoft.com/office/officeart/2005/8/layout/hierarchy3"/>
    <dgm:cxn modelId="{B3D681C3-CE38-4E95-987F-1F1806AA547E}" type="presParOf" srcId="{CD11C3AD-D8B7-4B24-B63D-53D4892345EC}" destId="{D594E7BC-CEF4-4A13-B39F-04AF4CE383A6}" srcOrd="4" destOrd="0" presId="urn:microsoft.com/office/officeart/2005/8/layout/hierarchy3"/>
    <dgm:cxn modelId="{2A9B9A25-6151-4E0E-92B9-009D8B586E24}" type="presParOf" srcId="{CD11C3AD-D8B7-4B24-B63D-53D4892345EC}" destId="{E7D9E15C-EE8A-42C2-BFA9-7DCD24EC075C}" srcOrd="5" destOrd="0" presId="urn:microsoft.com/office/officeart/2005/8/layout/hierarchy3"/>
    <dgm:cxn modelId="{F60260B5-D246-4789-937D-64BF9F6235E9}" type="presParOf" srcId="{E46DC92D-6F2C-47AB-B450-D1CC2726F2FD}" destId="{A244D27B-DDE1-4183-9BCC-AB87CD259158}" srcOrd="1" destOrd="0" presId="urn:microsoft.com/office/officeart/2005/8/layout/hierarchy3"/>
    <dgm:cxn modelId="{AD0E5BAE-CA5B-41DC-B847-BAA99E35EA59}" type="presParOf" srcId="{A244D27B-DDE1-4183-9BCC-AB87CD259158}" destId="{373C65A2-AA58-432D-96AC-74994AB697B8}" srcOrd="0" destOrd="0" presId="urn:microsoft.com/office/officeart/2005/8/layout/hierarchy3"/>
    <dgm:cxn modelId="{35019193-4D8B-4510-8BCE-6DCA2CA596F7}" type="presParOf" srcId="{373C65A2-AA58-432D-96AC-74994AB697B8}" destId="{A22AFB23-0CE3-4FBA-A0E9-23F657C94287}" srcOrd="0" destOrd="0" presId="urn:microsoft.com/office/officeart/2005/8/layout/hierarchy3"/>
    <dgm:cxn modelId="{8142472E-A188-4889-8BF3-7DCD42BD84FD}" type="presParOf" srcId="{373C65A2-AA58-432D-96AC-74994AB697B8}" destId="{9CFBB9C6-11AC-4C25-AAF7-6B1AAE5BCB14}" srcOrd="1" destOrd="0" presId="urn:microsoft.com/office/officeart/2005/8/layout/hierarchy3"/>
    <dgm:cxn modelId="{E8ACCC84-A341-476B-A25A-47878853A7D2}" type="presParOf" srcId="{A244D27B-DDE1-4183-9BCC-AB87CD259158}" destId="{00704428-9F9E-485D-9886-88739916DE89}" srcOrd="1" destOrd="0" presId="urn:microsoft.com/office/officeart/2005/8/layout/hierarchy3"/>
    <dgm:cxn modelId="{BF32531C-65AB-4022-AD41-B8053532A41E}" type="presParOf" srcId="{E46DC92D-6F2C-47AB-B450-D1CC2726F2FD}" destId="{8E4A584D-ECB4-45E7-A23D-6059800E1856}" srcOrd="2" destOrd="0" presId="urn:microsoft.com/office/officeart/2005/8/layout/hierarchy3"/>
    <dgm:cxn modelId="{C11750DC-962E-4163-902A-DA915FB96F23}" type="presParOf" srcId="{8E4A584D-ECB4-45E7-A23D-6059800E1856}" destId="{18ABAA74-C0E1-4974-9F55-D636F5C5E554}" srcOrd="0" destOrd="0" presId="urn:microsoft.com/office/officeart/2005/8/layout/hierarchy3"/>
    <dgm:cxn modelId="{DD28503B-B54C-4933-BABC-A7BE7F9598E1}" type="presParOf" srcId="{18ABAA74-C0E1-4974-9F55-D636F5C5E554}" destId="{597B3387-CDDF-45F9-8DF2-37F73DB345D9}" srcOrd="0" destOrd="0" presId="urn:microsoft.com/office/officeart/2005/8/layout/hierarchy3"/>
    <dgm:cxn modelId="{03B8731C-4E83-4509-A2AC-5300D747D239}" type="presParOf" srcId="{18ABAA74-C0E1-4974-9F55-D636F5C5E554}" destId="{03EC8A2F-AD3F-417A-B249-E990AE1185A0}" srcOrd="1" destOrd="0" presId="urn:microsoft.com/office/officeart/2005/8/layout/hierarchy3"/>
    <dgm:cxn modelId="{16DB0629-85FE-4C90-A05B-EB4670EA7D76}" type="presParOf" srcId="{8E4A584D-ECB4-45E7-A23D-6059800E1856}" destId="{BA32B8C2-4933-4D37-BF10-345A0406E732}" srcOrd="1" destOrd="0" presId="urn:microsoft.com/office/officeart/2005/8/layout/hierarchy3"/>
    <dgm:cxn modelId="{5C1365AD-3678-4B6E-8AB1-413067239E5F}" type="presParOf" srcId="{BA32B8C2-4933-4D37-BF10-345A0406E732}" destId="{77621F48-A5FD-4223-B274-0573E1A72375}" srcOrd="0" destOrd="0" presId="urn:microsoft.com/office/officeart/2005/8/layout/hierarchy3"/>
    <dgm:cxn modelId="{7F042C52-864B-4796-92E0-811A1227F06F}" type="presParOf" srcId="{BA32B8C2-4933-4D37-BF10-345A0406E732}" destId="{CF4F710B-865A-4CF2-91DA-EBB18C1D0E77}" srcOrd="1" destOrd="0" presId="urn:microsoft.com/office/officeart/2005/8/layout/hierarchy3"/>
    <dgm:cxn modelId="{D6F0DA0C-7779-4D24-B5D0-8DEEDADC906F}" type="presParOf" srcId="{BA32B8C2-4933-4D37-BF10-345A0406E732}" destId="{FA9E83D2-FBD7-4D5C-A4B0-FD646A24D636}" srcOrd="2" destOrd="0" presId="urn:microsoft.com/office/officeart/2005/8/layout/hierarchy3"/>
    <dgm:cxn modelId="{A2BC6578-B060-41A8-81F3-9735B3EFB855}" type="presParOf" srcId="{BA32B8C2-4933-4D37-BF10-345A0406E732}" destId="{95DD0F47-38A0-41B3-AC23-C865593AD879}" srcOrd="3" destOrd="0" presId="urn:microsoft.com/office/officeart/2005/8/layout/hierarchy3"/>
    <dgm:cxn modelId="{454E2717-8514-4D59-BC23-438ABD71CD52}" type="presParOf" srcId="{BA32B8C2-4933-4D37-BF10-345A0406E732}" destId="{995B59E7-12D5-48FE-BA12-7AD771173737}" srcOrd="4" destOrd="0" presId="urn:microsoft.com/office/officeart/2005/8/layout/hierarchy3"/>
    <dgm:cxn modelId="{42F746F7-8369-40B6-B9E4-2DF9A11E95D1}" type="presParOf" srcId="{BA32B8C2-4933-4D37-BF10-345A0406E732}" destId="{BEBA024B-A20F-4525-94FC-CB3C6CEB9F05}" srcOrd="5" destOrd="0" presId="urn:microsoft.com/office/officeart/2005/8/layout/hierarchy3"/>
    <dgm:cxn modelId="{2E718F22-5730-43BE-A798-0A83CA1D7D1D}" type="presParOf" srcId="{BA32B8C2-4933-4D37-BF10-345A0406E732}" destId="{7431C306-D9BA-4897-8DB9-DDBBF9B26EFB}" srcOrd="6" destOrd="0" presId="urn:microsoft.com/office/officeart/2005/8/layout/hierarchy3"/>
    <dgm:cxn modelId="{4245AD78-D8A5-4E80-ADD4-AC1ECD99A9F8}" type="presParOf" srcId="{BA32B8C2-4933-4D37-BF10-345A0406E732}" destId="{133268FD-ABF4-4A0F-8596-956198D07DE5}" srcOrd="7" destOrd="0" presId="urn:microsoft.com/office/officeart/2005/8/layout/hierarchy3"/>
    <dgm:cxn modelId="{5F1E2161-3D30-4DFD-A2B2-3E39C1EC22B2}" type="presParOf" srcId="{BA32B8C2-4933-4D37-BF10-345A0406E732}" destId="{5D574EB8-3C84-41F3-B9E8-0DDBE7D7C544}" srcOrd="8" destOrd="0" presId="urn:microsoft.com/office/officeart/2005/8/layout/hierarchy3"/>
    <dgm:cxn modelId="{BFBC3FB4-C04A-4CE7-9A2A-9E2FBE1B13AC}" type="presParOf" srcId="{BA32B8C2-4933-4D37-BF10-345A0406E732}" destId="{F4C7C850-FB3F-40FC-9537-A96823E84BF4}" srcOrd="9" destOrd="0" presId="urn:microsoft.com/office/officeart/2005/8/layout/hierarchy3"/>
    <dgm:cxn modelId="{32A8D04B-EC73-4C5B-BBAF-C0E776294E46}" type="presParOf" srcId="{BA32B8C2-4933-4D37-BF10-345A0406E732}" destId="{A926F33A-C4D0-44F2-A1A8-9DA13442AC26}" srcOrd="10" destOrd="0" presId="urn:microsoft.com/office/officeart/2005/8/layout/hierarchy3"/>
    <dgm:cxn modelId="{2F2134E8-872A-4519-9CF3-1D7A4794E4F6}" type="presParOf" srcId="{BA32B8C2-4933-4D37-BF10-345A0406E732}" destId="{D9AC5DD8-F3B5-46B2-A68C-94ACBCC03B24}" srcOrd="11" destOrd="0" presId="urn:microsoft.com/office/officeart/2005/8/layout/hierarchy3"/>
    <dgm:cxn modelId="{BF3250E5-2ACD-4D2B-9907-B1704700B29B}" type="presParOf" srcId="{BA32B8C2-4933-4D37-BF10-345A0406E732}" destId="{A4E8EECF-D7CE-4CDE-A8A9-03C74DF56E14}" srcOrd="12" destOrd="0" presId="urn:microsoft.com/office/officeart/2005/8/layout/hierarchy3"/>
    <dgm:cxn modelId="{3FA52BC3-D85B-40CD-9375-6FCD88E7D746}" type="presParOf" srcId="{BA32B8C2-4933-4D37-BF10-345A0406E732}" destId="{7316A9FF-C83B-4ADC-B295-EEADA0314728}" srcOrd="13" destOrd="0" presId="urn:microsoft.com/office/officeart/2005/8/layout/hierarchy3"/>
    <dgm:cxn modelId="{F2052478-2293-45BD-B678-548155D2B58A}" type="presParOf" srcId="{E46DC92D-6F2C-47AB-B450-D1CC2726F2FD}" destId="{4EF85F65-BF0B-45E3-8D71-F6112EF961CD}" srcOrd="3" destOrd="0" presId="urn:microsoft.com/office/officeart/2005/8/layout/hierarchy3"/>
    <dgm:cxn modelId="{7965ECB6-1227-4620-979A-FF8CF1D152E8}" type="presParOf" srcId="{4EF85F65-BF0B-45E3-8D71-F6112EF961CD}" destId="{0D1AA123-3228-4545-A9AF-61CEC71FB5F5}" srcOrd="0" destOrd="0" presId="urn:microsoft.com/office/officeart/2005/8/layout/hierarchy3"/>
    <dgm:cxn modelId="{E0460608-62B9-423C-824B-11B81F53B39E}" type="presParOf" srcId="{0D1AA123-3228-4545-A9AF-61CEC71FB5F5}" destId="{8FA7731C-95E8-497A-AF3D-18C394870E3D}" srcOrd="0" destOrd="0" presId="urn:microsoft.com/office/officeart/2005/8/layout/hierarchy3"/>
    <dgm:cxn modelId="{C6642BCD-0753-475A-A597-FB32FD02FCEE}" type="presParOf" srcId="{0D1AA123-3228-4545-A9AF-61CEC71FB5F5}" destId="{FA14552E-8AD3-4EF3-B4FF-4F69A42D893F}" srcOrd="1" destOrd="0" presId="urn:microsoft.com/office/officeart/2005/8/layout/hierarchy3"/>
    <dgm:cxn modelId="{DC12E816-91D2-4951-B868-E99DBA2E2DDB}" type="presParOf" srcId="{4EF85F65-BF0B-45E3-8D71-F6112EF961CD}" destId="{BAB6F6F4-4059-40FE-A1BC-1EE6EB65EA29}" srcOrd="1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68648-BDD7-4479-8E34-6264EFCD13D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0FF417-5CDD-4E33-9468-246D4637273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dirty="0" smtClean="0"/>
            <a:t>3 160,0 </a:t>
          </a:r>
          <a:r>
            <a:rPr lang="ru-RU" sz="1800" dirty="0" smtClean="0"/>
            <a:t>тыс. руб.</a:t>
          </a:r>
          <a:endParaRPr lang="ru-RU" sz="1800" dirty="0"/>
        </a:p>
      </dgm:t>
    </dgm:pt>
    <dgm:pt modelId="{D8E5BD89-2587-4CD0-BE6E-D302FEFA2E8B}" type="parTrans" cxnId="{E9FE72F2-67C7-4D75-8BC1-E70A9E34DE21}">
      <dgm:prSet/>
      <dgm:spPr/>
      <dgm:t>
        <a:bodyPr/>
        <a:lstStyle/>
        <a:p>
          <a:endParaRPr lang="ru-RU"/>
        </a:p>
      </dgm:t>
    </dgm:pt>
    <dgm:pt modelId="{3FE79562-365E-4AE5-BF61-B133C008B9E9}" type="sibTrans" cxnId="{E9FE72F2-67C7-4D75-8BC1-E70A9E34DE21}">
      <dgm:prSet/>
      <dgm:spPr/>
      <dgm:t>
        <a:bodyPr/>
        <a:lstStyle/>
        <a:p>
          <a:endParaRPr lang="ru-RU"/>
        </a:p>
      </dgm:t>
    </dgm:pt>
    <dgm:pt modelId="{19FBD870-2508-473E-81AE-C7176999A6A9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1800" dirty="0" smtClean="0"/>
            <a:t>3 160,0 тыс. руб.</a:t>
          </a:r>
          <a:endParaRPr lang="ru-RU" sz="1800" dirty="0"/>
        </a:p>
      </dgm:t>
    </dgm:pt>
    <dgm:pt modelId="{D39A7EC4-D2F0-437F-8870-163A53AFAF71}" type="parTrans" cxnId="{8C0CC638-2700-49E8-9EC1-160D15F61EC4}">
      <dgm:prSet/>
      <dgm:spPr/>
      <dgm:t>
        <a:bodyPr/>
        <a:lstStyle/>
        <a:p>
          <a:endParaRPr lang="ru-RU"/>
        </a:p>
      </dgm:t>
    </dgm:pt>
    <dgm:pt modelId="{D5D65223-0E16-4D80-935C-69099C008D4D}" type="sibTrans" cxnId="{8C0CC638-2700-49E8-9EC1-160D15F61EC4}">
      <dgm:prSet/>
      <dgm:spPr/>
      <dgm:t>
        <a:bodyPr/>
        <a:lstStyle/>
        <a:p>
          <a:endParaRPr lang="ru-RU"/>
        </a:p>
      </dgm:t>
    </dgm:pt>
    <dgm:pt modelId="{4D615AF5-8136-4BD9-9611-58A8CA817B2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dirty="0" smtClean="0"/>
            <a:t>3 160,0 </a:t>
          </a:r>
          <a:r>
            <a:rPr lang="ru-RU" sz="1800" dirty="0" smtClean="0"/>
            <a:t>тыс. 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26917330-45BC-4F1A-BC35-6D701323402F}" type="parTrans" cxnId="{8F776F45-89F8-48EE-BC04-68C7E3028FF6}">
      <dgm:prSet/>
      <dgm:spPr/>
      <dgm:t>
        <a:bodyPr/>
        <a:lstStyle/>
        <a:p>
          <a:endParaRPr lang="ru-RU"/>
        </a:p>
      </dgm:t>
    </dgm:pt>
    <dgm:pt modelId="{FE320782-F67B-4430-9E51-3A77D70BCBA9}" type="sibTrans" cxnId="{8F776F45-89F8-48EE-BC04-68C7E3028FF6}">
      <dgm:prSet/>
      <dgm:spPr/>
      <dgm:t>
        <a:bodyPr/>
        <a:lstStyle/>
        <a:p>
          <a:endParaRPr lang="ru-RU"/>
        </a:p>
      </dgm:t>
    </dgm:pt>
    <dgm:pt modelId="{4227AA3A-85AF-4BD3-BA86-E839D5AC106B}" type="pres">
      <dgm:prSet presAssocID="{6B468648-BDD7-4479-8E34-6264EFCD13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23EDF-0D37-4038-942C-767270CC96BF}" type="pres">
      <dgm:prSet presAssocID="{120FF417-5CDD-4E33-9468-246D4637273B}" presName="composite" presStyleCnt="0"/>
      <dgm:spPr/>
    </dgm:pt>
    <dgm:pt modelId="{784986AF-21AD-4C61-AD3D-32F492621DA8}" type="pres">
      <dgm:prSet presAssocID="{120FF417-5CDD-4E33-9468-246D4637273B}" presName="rect1" presStyleLbl="trAlignAcc1" presStyleIdx="0" presStyleCnt="3" custLinFactNeighborX="13447" custLinFactNeighborY="-13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FE626-7DC4-4246-B3BC-44861884C99F}" type="pres">
      <dgm:prSet presAssocID="{120FF417-5CDD-4E33-9468-246D4637273B}" presName="rect2" presStyleLbl="fgImgPlace1" presStyleIdx="0" presStyleCnt="3" custScaleX="254447" custLinFactX="-28884" custLinFactNeighborX="-100000" custLinFactNeighborY="1022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452B280-2B3E-42BC-A3F1-C9391B022B4A}" type="pres">
      <dgm:prSet presAssocID="{3FE79562-365E-4AE5-BF61-B133C008B9E9}" presName="sibTrans" presStyleCnt="0"/>
      <dgm:spPr/>
    </dgm:pt>
    <dgm:pt modelId="{C5ED15B4-281C-4047-AC7B-56B43B9FB6A6}" type="pres">
      <dgm:prSet presAssocID="{19FBD870-2508-473E-81AE-C7176999A6A9}" presName="composite" presStyleCnt="0"/>
      <dgm:spPr/>
    </dgm:pt>
    <dgm:pt modelId="{A4B12DA7-9E96-4FC2-8965-B94B2E3A349E}" type="pres">
      <dgm:prSet presAssocID="{19FBD870-2508-473E-81AE-C7176999A6A9}" presName="rect1" presStyleLbl="trAlignAcc1" presStyleIdx="1" presStyleCnt="3" custLinFactNeighborX="14954" custLinFactNeighborY="-12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B0273-109D-4E5E-AA8C-F8F26D66B29F}" type="pres">
      <dgm:prSet presAssocID="{19FBD870-2508-473E-81AE-C7176999A6A9}" presName="rect2" presStyleLbl="fgImgPlace1" presStyleIdx="1" presStyleCnt="3" custScaleX="255731" custLinFactX="-31263" custLinFactNeighborX="-100000" custLinFactNeighborY="1625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4E48733-3AD8-416E-B629-91F5C0A939E5}" type="pres">
      <dgm:prSet presAssocID="{D5D65223-0E16-4D80-935C-69099C008D4D}" presName="sibTrans" presStyleCnt="0"/>
      <dgm:spPr/>
    </dgm:pt>
    <dgm:pt modelId="{CBED9AAA-8E3C-42B6-98FA-0FF1B35BE5CF}" type="pres">
      <dgm:prSet presAssocID="{4D615AF5-8136-4BD9-9611-58A8CA817B25}" presName="composite" presStyleCnt="0"/>
      <dgm:spPr/>
    </dgm:pt>
    <dgm:pt modelId="{2A40117A-513E-44D6-8151-79CAB1E457CE}" type="pres">
      <dgm:prSet presAssocID="{4D615AF5-8136-4BD9-9611-58A8CA817B25}" presName="rect1" presStyleLbl="trAlignAcc1" presStyleIdx="2" presStyleCnt="3" custLinFactNeighborX="16339" custLinFactNeighborY="-4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E466D-986F-4E9F-8DE8-8807DCF815B8}" type="pres">
      <dgm:prSet presAssocID="{4D615AF5-8136-4BD9-9611-58A8CA817B25}" presName="rect2" presStyleLbl="fgImgPlace1" presStyleIdx="2" presStyleCnt="3" custScaleX="254447" custLinFactX="-28884" custLinFactNeighborX="-100000" custLinFactNeighborY="4358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4AFCF4-1164-4D45-A544-E620A7A4455F}" type="presOf" srcId="{6B468648-BDD7-4479-8E34-6264EFCD13DE}" destId="{4227AA3A-85AF-4BD3-BA86-E839D5AC106B}" srcOrd="0" destOrd="0" presId="urn:microsoft.com/office/officeart/2008/layout/PictureStrips"/>
    <dgm:cxn modelId="{C2B3C738-241E-4F14-8D52-12451A73EB23}" type="presOf" srcId="{120FF417-5CDD-4E33-9468-246D4637273B}" destId="{784986AF-21AD-4C61-AD3D-32F492621DA8}" srcOrd="0" destOrd="0" presId="urn:microsoft.com/office/officeart/2008/layout/PictureStrips"/>
    <dgm:cxn modelId="{8C0CC638-2700-49E8-9EC1-160D15F61EC4}" srcId="{6B468648-BDD7-4479-8E34-6264EFCD13DE}" destId="{19FBD870-2508-473E-81AE-C7176999A6A9}" srcOrd="1" destOrd="0" parTransId="{D39A7EC4-D2F0-437F-8870-163A53AFAF71}" sibTransId="{D5D65223-0E16-4D80-935C-69099C008D4D}"/>
    <dgm:cxn modelId="{E9FE72F2-67C7-4D75-8BC1-E70A9E34DE21}" srcId="{6B468648-BDD7-4479-8E34-6264EFCD13DE}" destId="{120FF417-5CDD-4E33-9468-246D4637273B}" srcOrd="0" destOrd="0" parTransId="{D8E5BD89-2587-4CD0-BE6E-D302FEFA2E8B}" sibTransId="{3FE79562-365E-4AE5-BF61-B133C008B9E9}"/>
    <dgm:cxn modelId="{9C46FAD5-5CC6-48D0-BEB7-8D699044E219}" type="presOf" srcId="{19FBD870-2508-473E-81AE-C7176999A6A9}" destId="{A4B12DA7-9E96-4FC2-8965-B94B2E3A349E}" srcOrd="0" destOrd="0" presId="urn:microsoft.com/office/officeart/2008/layout/PictureStrips"/>
    <dgm:cxn modelId="{85D52B3A-646D-40A3-9698-FBA6B3F07F43}" type="presOf" srcId="{4D615AF5-8136-4BD9-9611-58A8CA817B25}" destId="{2A40117A-513E-44D6-8151-79CAB1E457CE}" srcOrd="0" destOrd="0" presId="urn:microsoft.com/office/officeart/2008/layout/PictureStrips"/>
    <dgm:cxn modelId="{8F776F45-89F8-48EE-BC04-68C7E3028FF6}" srcId="{6B468648-BDD7-4479-8E34-6264EFCD13DE}" destId="{4D615AF5-8136-4BD9-9611-58A8CA817B25}" srcOrd="2" destOrd="0" parTransId="{26917330-45BC-4F1A-BC35-6D701323402F}" sibTransId="{FE320782-F67B-4430-9E51-3A77D70BCBA9}"/>
    <dgm:cxn modelId="{B9BBD9A4-5DE5-4E07-B3C8-EDCA2A9F9806}" type="presParOf" srcId="{4227AA3A-85AF-4BD3-BA86-E839D5AC106B}" destId="{C7923EDF-0D37-4038-942C-767270CC96BF}" srcOrd="0" destOrd="0" presId="urn:microsoft.com/office/officeart/2008/layout/PictureStrips"/>
    <dgm:cxn modelId="{2DB0F71E-9675-4B84-8F87-1D32DE44D391}" type="presParOf" srcId="{C7923EDF-0D37-4038-942C-767270CC96BF}" destId="{784986AF-21AD-4C61-AD3D-32F492621DA8}" srcOrd="0" destOrd="0" presId="urn:microsoft.com/office/officeart/2008/layout/PictureStrips"/>
    <dgm:cxn modelId="{40684A96-E84D-4ADD-8BE8-647FF7C61EBD}" type="presParOf" srcId="{C7923EDF-0D37-4038-942C-767270CC96BF}" destId="{2E2FE626-7DC4-4246-B3BC-44861884C99F}" srcOrd="1" destOrd="0" presId="urn:microsoft.com/office/officeart/2008/layout/PictureStrips"/>
    <dgm:cxn modelId="{CB22DBE4-8244-4C32-8687-8195A266C5FE}" type="presParOf" srcId="{4227AA3A-85AF-4BD3-BA86-E839D5AC106B}" destId="{3452B280-2B3E-42BC-A3F1-C9391B022B4A}" srcOrd="1" destOrd="0" presId="urn:microsoft.com/office/officeart/2008/layout/PictureStrips"/>
    <dgm:cxn modelId="{DA69BCB9-F944-4BB2-A218-81470E50A39B}" type="presParOf" srcId="{4227AA3A-85AF-4BD3-BA86-E839D5AC106B}" destId="{C5ED15B4-281C-4047-AC7B-56B43B9FB6A6}" srcOrd="2" destOrd="0" presId="urn:microsoft.com/office/officeart/2008/layout/PictureStrips"/>
    <dgm:cxn modelId="{E27BC8B0-7C32-4535-9339-7066E7DA9125}" type="presParOf" srcId="{C5ED15B4-281C-4047-AC7B-56B43B9FB6A6}" destId="{A4B12DA7-9E96-4FC2-8965-B94B2E3A349E}" srcOrd="0" destOrd="0" presId="urn:microsoft.com/office/officeart/2008/layout/PictureStrips"/>
    <dgm:cxn modelId="{5BDF78B6-AF24-4ED6-B7D3-47B1019492BD}" type="presParOf" srcId="{C5ED15B4-281C-4047-AC7B-56B43B9FB6A6}" destId="{E51B0273-109D-4E5E-AA8C-F8F26D66B29F}" srcOrd="1" destOrd="0" presId="urn:microsoft.com/office/officeart/2008/layout/PictureStrips"/>
    <dgm:cxn modelId="{FB142134-B070-4B97-A520-1715A2C07236}" type="presParOf" srcId="{4227AA3A-85AF-4BD3-BA86-E839D5AC106B}" destId="{64E48733-3AD8-416E-B629-91F5C0A939E5}" srcOrd="3" destOrd="0" presId="urn:microsoft.com/office/officeart/2008/layout/PictureStrips"/>
    <dgm:cxn modelId="{CD4E3B1F-405B-4C30-A605-B017E4FF0BDA}" type="presParOf" srcId="{4227AA3A-85AF-4BD3-BA86-E839D5AC106B}" destId="{CBED9AAA-8E3C-42B6-98FA-0FF1B35BE5CF}" srcOrd="4" destOrd="0" presId="urn:microsoft.com/office/officeart/2008/layout/PictureStrips"/>
    <dgm:cxn modelId="{75FD00B2-934F-4359-B30E-1768E1BCD2E7}" type="presParOf" srcId="{CBED9AAA-8E3C-42B6-98FA-0FF1B35BE5CF}" destId="{2A40117A-513E-44D6-8151-79CAB1E457CE}" srcOrd="0" destOrd="0" presId="urn:microsoft.com/office/officeart/2008/layout/PictureStrips"/>
    <dgm:cxn modelId="{EA43A9EF-BAD4-4FFA-92DA-EBE83B1FDB0D}" type="presParOf" srcId="{CBED9AAA-8E3C-42B6-98FA-0FF1B35BE5CF}" destId="{AD5E466D-986F-4E9F-8DE8-8807DCF815B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7852F-5ADE-408C-B6AD-B0C313A84F29}">
      <dsp:nvSpPr>
        <dsp:cNvPr id="0" name=""/>
        <dsp:cNvSpPr/>
      </dsp:nvSpPr>
      <dsp:spPr>
        <a:xfrm>
          <a:off x="3384368" y="7358"/>
          <a:ext cx="1938899" cy="1938899"/>
        </a:xfrm>
        <a:prstGeom prst="ellips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Виды доходов бюджета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668313" y="291303"/>
        <a:ext cx="1371009" cy="1371009"/>
      </dsp:txXfrm>
    </dsp:sp>
    <dsp:sp modelId="{B3F358A0-CBF7-4CA3-B5E0-25DA6E70FD8F}">
      <dsp:nvSpPr>
        <dsp:cNvPr id="0" name=""/>
        <dsp:cNvSpPr/>
      </dsp:nvSpPr>
      <dsp:spPr>
        <a:xfrm rot="10091833">
          <a:off x="1127819" y="1081446"/>
          <a:ext cx="2324016" cy="552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C8CC39-B104-48A4-A5D6-242EB0BC8F92}">
      <dsp:nvSpPr>
        <dsp:cNvPr id="0" name=""/>
        <dsp:cNvSpPr/>
      </dsp:nvSpPr>
      <dsp:spPr>
        <a:xfrm>
          <a:off x="27878" y="108528"/>
          <a:ext cx="1939412" cy="313920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Cambria" pitchFamily="18" charset="0"/>
            </a:rPr>
            <a:t>НАЛОГОВЫЕ ДОХОДЫ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solidFill>
                <a:schemeClr val="tx1"/>
              </a:solidFill>
              <a:latin typeface="Cambria" pitchFamily="18" charset="0"/>
            </a:rPr>
            <a:t>Поступления от уплаты налогов, установленных Налоговым кодексом Российской Федерации, например: налог на доходы физических лиц, земельный налог, налог на имущество физических лиц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u="none" kern="1200" dirty="0">
            <a:solidFill>
              <a:schemeClr val="tx1"/>
            </a:solidFill>
          </a:endParaRPr>
        </a:p>
      </dsp:txBody>
      <dsp:txXfrm>
        <a:off x="84681" y="165331"/>
        <a:ext cx="1825806" cy="3025600"/>
      </dsp:txXfrm>
    </dsp:sp>
    <dsp:sp modelId="{594905C9-E359-48D3-9390-6BD50C355142}">
      <dsp:nvSpPr>
        <dsp:cNvPr id="0" name=""/>
        <dsp:cNvSpPr/>
      </dsp:nvSpPr>
      <dsp:spPr>
        <a:xfrm rot="5425990">
          <a:off x="3777761" y="2283318"/>
          <a:ext cx="1359098" cy="552586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375184-EC35-4AAB-AA4A-160A59E6D85C}">
      <dsp:nvSpPr>
        <dsp:cNvPr id="0" name=""/>
        <dsp:cNvSpPr/>
      </dsp:nvSpPr>
      <dsp:spPr>
        <a:xfrm>
          <a:off x="2664300" y="2520305"/>
          <a:ext cx="3342632" cy="172816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Cambria" pitchFamily="18" charset="0"/>
            </a:rPr>
            <a:t>БЕЗВОЗМЕЗДНЫЕ ПОСТУПЛЕНИЯ </a:t>
          </a:r>
          <a:r>
            <a:rPr lang="ru-RU" sz="1400" b="0" u="none" kern="1200" dirty="0" smtClean="0">
              <a:solidFill>
                <a:schemeClr val="tx1"/>
              </a:solidFill>
              <a:latin typeface="Cambria" pitchFamily="18" charset="0"/>
            </a:rPr>
            <a:t>средства, поступающие в бюджет на безвозвратной и безвозмездной основе (межбюджетные трансферты в виде дотаций, субсидий, субвенций), а также добровольные пожертвования от физических и юридических лиц </a:t>
          </a:r>
          <a:endParaRPr lang="ru-RU" sz="1400" b="1" u="sng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714916" y="2570921"/>
        <a:ext cx="3241400" cy="1626934"/>
      </dsp:txXfrm>
    </dsp:sp>
    <dsp:sp modelId="{70886F36-0079-4BD8-8B6C-B438444A0EEC}">
      <dsp:nvSpPr>
        <dsp:cNvPr id="0" name=""/>
        <dsp:cNvSpPr/>
      </dsp:nvSpPr>
      <dsp:spPr>
        <a:xfrm rot="953076">
          <a:off x="5263465" y="1265162"/>
          <a:ext cx="2243907" cy="5525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5BE414-5032-47D4-803F-915C96CD5F0C}">
      <dsp:nvSpPr>
        <dsp:cNvPr id="0" name=""/>
        <dsp:cNvSpPr/>
      </dsp:nvSpPr>
      <dsp:spPr>
        <a:xfrm>
          <a:off x="6499208" y="-69947"/>
          <a:ext cx="2141751" cy="3923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Cambria" pitchFamily="18" charset="0"/>
            </a:rPr>
            <a:t>НЕНАЛОГОВЫЕ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solidFill>
                <a:schemeClr val="tx1"/>
              </a:solidFill>
              <a:latin typeface="Cambria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 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solidFill>
                <a:schemeClr val="tx1"/>
              </a:solidFill>
              <a:latin typeface="Cambria" pitchFamily="18" charset="0"/>
            </a:rPr>
            <a:t>например: доходы от сдачи в аренду имущества находящегося в муниципальной собственности, доходы от продажи имущества, от эксплуатации дорог местного значения, от штрафных  санкций</a:t>
          </a:r>
          <a:endParaRPr lang="ru-RU" sz="1400" b="0" u="sng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6561938" y="-7217"/>
        <a:ext cx="2016291" cy="3798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2F960-CCE8-49A7-A1FB-65A62183A953}">
      <dsp:nvSpPr>
        <dsp:cNvPr id="0" name=""/>
        <dsp:cNvSpPr/>
      </dsp:nvSpPr>
      <dsp:spPr>
        <a:xfrm>
          <a:off x="2447965" y="151892"/>
          <a:ext cx="3563858" cy="298863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itchFamily="18" charset="0"/>
            </a:rPr>
            <a:t>Основные направления бюджетной политики и основные направления налоговой политики Сафоновского городского поселения</a:t>
          </a:r>
          <a:r>
            <a:rPr lang="ru-RU" sz="800" kern="1200" dirty="0" smtClean="0"/>
            <a:t/>
          </a:r>
          <a:br>
            <a:rPr lang="ru-RU" sz="800" kern="1200" dirty="0" smtClean="0"/>
          </a:br>
          <a:endParaRPr lang="ru-RU" sz="800" kern="1200" dirty="0"/>
        </a:p>
      </dsp:txBody>
      <dsp:txXfrm>
        <a:off x="2923146" y="674903"/>
        <a:ext cx="2613496" cy="1344886"/>
      </dsp:txXfrm>
    </dsp:sp>
    <dsp:sp modelId="{FF51C8B4-8ED1-4CC0-A07E-2528E8A713C4}">
      <dsp:nvSpPr>
        <dsp:cNvPr id="0" name=""/>
        <dsp:cNvSpPr/>
      </dsp:nvSpPr>
      <dsp:spPr>
        <a:xfrm>
          <a:off x="3754756" y="2016233"/>
          <a:ext cx="3637498" cy="2988636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>
              <a:latin typeface="Cambria" pitchFamily="18" charset="0"/>
            </a:rPr>
            <a:t>Муниципальные программы Сафоновского городского поселения</a:t>
          </a:r>
        </a:p>
      </dsp:txBody>
      <dsp:txXfrm>
        <a:off x="4867225" y="2788297"/>
        <a:ext cx="2182499" cy="1643749"/>
      </dsp:txXfrm>
    </dsp:sp>
    <dsp:sp modelId="{090AF0D2-8D49-4791-B862-77B2BC2B7C9B}">
      <dsp:nvSpPr>
        <dsp:cNvPr id="0" name=""/>
        <dsp:cNvSpPr/>
      </dsp:nvSpPr>
      <dsp:spPr>
        <a:xfrm>
          <a:off x="1018446" y="2016233"/>
          <a:ext cx="3688634" cy="298863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>
              <a:latin typeface="Cambria" pitchFamily="18" charset="0"/>
            </a:rPr>
            <a:t>Прогноз социально-экономического развития Сафоновского городского поселения</a:t>
          </a:r>
          <a:endParaRPr lang="ru-RU" sz="1800" i="0" kern="1200" dirty="0">
            <a:latin typeface="Cambria" pitchFamily="18" charset="0"/>
          </a:endParaRPr>
        </a:p>
      </dsp:txBody>
      <dsp:txXfrm>
        <a:off x="1365792" y="2788297"/>
        <a:ext cx="2213180" cy="16437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986AF-21AD-4C61-AD3D-32F492621DA8}">
      <dsp:nvSpPr>
        <dsp:cNvPr id="0" name=""/>
        <dsp:cNvSpPr/>
      </dsp:nvSpPr>
      <dsp:spPr>
        <a:xfrm>
          <a:off x="1584175" y="95152"/>
          <a:ext cx="2490351" cy="77823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1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2950,0 </a:t>
          </a:r>
          <a:r>
            <a:rPr lang="ru-RU" sz="1800" kern="1200" dirty="0" smtClean="0"/>
            <a:t>тыс. руб.</a:t>
          </a:r>
          <a:endParaRPr lang="ru-RU" sz="1800" kern="1200" dirty="0"/>
        </a:p>
      </dsp:txBody>
      <dsp:txXfrm>
        <a:off x="1584175" y="95152"/>
        <a:ext cx="2490351" cy="778234"/>
      </dsp:txXfrm>
    </dsp:sp>
    <dsp:sp modelId="{2E2FE626-7DC4-4246-B3BC-44861884C99F}">
      <dsp:nvSpPr>
        <dsp:cNvPr id="0" name=""/>
        <dsp:cNvSpPr/>
      </dsp:nvSpPr>
      <dsp:spPr>
        <a:xfrm>
          <a:off x="22732" y="95484"/>
          <a:ext cx="1386136" cy="81714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12DA7-9E96-4FC2-8965-B94B2E3A349E}">
      <dsp:nvSpPr>
        <dsp:cNvPr id="0" name=""/>
        <dsp:cNvSpPr/>
      </dsp:nvSpPr>
      <dsp:spPr>
        <a:xfrm>
          <a:off x="1623453" y="1080116"/>
          <a:ext cx="2490351" cy="77823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12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2950,0 тыс. руб.</a:t>
          </a:r>
          <a:endParaRPr lang="ru-RU" sz="1800" kern="1200" dirty="0"/>
        </a:p>
      </dsp:txBody>
      <dsp:txXfrm>
        <a:off x="1623453" y="1080116"/>
        <a:ext cx="2490351" cy="778234"/>
      </dsp:txXfrm>
    </dsp:sp>
    <dsp:sp modelId="{E51B0273-109D-4E5E-AA8C-F8F26D66B29F}">
      <dsp:nvSpPr>
        <dsp:cNvPr id="0" name=""/>
        <dsp:cNvSpPr/>
      </dsp:nvSpPr>
      <dsp:spPr>
        <a:xfrm>
          <a:off x="8023" y="1080122"/>
          <a:ext cx="1393131" cy="81714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0117A-513E-44D6-8151-79CAB1E457CE}">
      <dsp:nvSpPr>
        <dsp:cNvPr id="0" name=""/>
        <dsp:cNvSpPr/>
      </dsp:nvSpPr>
      <dsp:spPr>
        <a:xfrm>
          <a:off x="1656196" y="2121074"/>
          <a:ext cx="2490351" cy="77823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12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2950,0 </a:t>
          </a:r>
          <a:r>
            <a:rPr lang="ru-RU" sz="1800" kern="1200" dirty="0" smtClean="0"/>
            <a:t>тыс. 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1656196" y="2121074"/>
        <a:ext cx="2490351" cy="778234"/>
      </dsp:txXfrm>
    </dsp:sp>
    <dsp:sp modelId="{AD5E466D-986F-4E9F-8DE8-8807DCF815B8}">
      <dsp:nvSpPr>
        <dsp:cNvPr id="0" name=""/>
        <dsp:cNvSpPr/>
      </dsp:nvSpPr>
      <dsp:spPr>
        <a:xfrm>
          <a:off x="22732" y="2082166"/>
          <a:ext cx="1386136" cy="81714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0.57567</cdr:x>
      <cdr:y>0.22936</cdr:y>
    </cdr:from>
    <cdr:to>
      <cdr:x>0.6463</cdr:x>
      <cdr:y>0.25714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1760633" y="1189136"/>
          <a:ext cx="216017" cy="14402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554D3-2F1C-4185-A10B-B41CD78D9ED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3CC3D-EF62-4A33-8E82-8648B980A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89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3CC3D-EF62-4A33-8E82-8648B980AD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1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3CC3D-EF62-4A33-8E82-8648B980AD4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3CC3D-EF62-4A33-8E82-8648B980AD4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86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3CC3D-EF62-4A33-8E82-8648B980AD4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87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22FE9-9FAA-49D3-8451-0689FFC3D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4E78-5DC6-44E8-B8E6-77477C8BDC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safonovo-admin.ru/files/198/detskie-gorki-na-sajt-v-nacproekty.jpg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safonovo-admin.ru/files/198/photo-2019-12-25-17-34-02.jpg" TargetMode="External"/><Relationship Id="rId7" Type="http://schemas.openxmlformats.org/officeDocument/2006/relationships/hyperlink" Target="http://safonovo-admin.ru/files/198/dscn970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safonovo-admin.ru/files/198/dscn9685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://safonovo-admin.ru/files/198/obschestvennaya-komissiya-na-sajt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afonovo-admin.ru/files/198/dscn6554.jpg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afonovo-admin.ru/files/198/dscn638215082019.jpg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safonovo-admin.ru/files/198/96584nachalo.jpg" TargetMode="External"/><Relationship Id="rId4" Type="http://schemas.openxmlformats.org/officeDocument/2006/relationships/hyperlink" Target="http://safonovo-admin.ru/files/198/tovkoxhelwg.jpg" TargetMode="External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hyperlink" Target="http://safonovo-admin.ru/files/198/yamochnyj-remont-na-sajt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11" Type="http://schemas.microsoft.com/office/2007/relationships/diagramDrawing" Target="../diagrams/drawing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208912" cy="1800200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«Бюджет для граждан» </a:t>
            </a:r>
            <a:b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к решению Совета депутатов Сафоновского городского поселения о бюджете Сафоновского городского поселения Сафоновского района Смоленской области на 20</a:t>
            </a:r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 год и плановый период 202</a:t>
            </a:r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 гг.</a:t>
            </a:r>
            <a:b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mbria" pitchFamily="18" charset="0"/>
                <a:cs typeface="Times New Roman" panose="02020603050405020304" pitchFamily="18" charset="0"/>
              </a:rPr>
              <a:t>( в соответствии с решением от </a:t>
            </a:r>
            <a:r>
              <a:rPr lang="en-US" sz="1600" dirty="0" smtClean="0">
                <a:latin typeface="Cambria" pitchFamily="18" charset="0"/>
                <a:cs typeface="Times New Roman" panose="02020603050405020304" pitchFamily="18" charset="0"/>
              </a:rPr>
              <a:t>18</a:t>
            </a:r>
            <a:r>
              <a:rPr lang="ru-RU" sz="1600" dirty="0" smtClean="0">
                <a:latin typeface="Cambria" pitchFamily="18" charset="0"/>
                <a:cs typeface="Times New Roman" panose="02020603050405020304" pitchFamily="18" charset="0"/>
              </a:rPr>
              <a:t>.12.201</a:t>
            </a:r>
            <a:r>
              <a:rPr lang="en-US" sz="1600" dirty="0" smtClean="0">
                <a:latin typeface="Cambria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 smtClean="0">
                <a:latin typeface="Cambria" pitchFamily="18" charset="0"/>
                <a:cs typeface="Times New Roman" panose="02020603050405020304" pitchFamily="18" charset="0"/>
              </a:rPr>
              <a:t>г. № </a:t>
            </a:r>
            <a:r>
              <a:rPr lang="en-US" sz="1600" dirty="0" smtClean="0">
                <a:latin typeface="Cambria" pitchFamily="18" charset="0"/>
                <a:cs typeface="Times New Roman" panose="02020603050405020304" pitchFamily="18" charset="0"/>
              </a:rPr>
              <a:t>32/1</a:t>
            </a:r>
            <a:r>
              <a:rPr lang="ru-RU" sz="1600" dirty="0" smtClean="0">
                <a:latin typeface="Cambria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34" y="2143116"/>
            <a:ext cx="8215370" cy="451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3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000108"/>
            <a:ext cx="72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ambria" pitchFamily="18" charset="0"/>
                <a:cs typeface="Times New Roman" panose="02020603050405020304" pitchFamily="18" charset="0"/>
              </a:rPr>
              <a:t>направления  налоговой политики</a:t>
            </a:r>
          </a:p>
          <a:p>
            <a:pPr algn="ctr"/>
            <a:r>
              <a:rPr lang="ru-RU" b="1" dirty="0" smtClean="0">
                <a:latin typeface="Cambria" pitchFamily="18" charset="0"/>
                <a:cs typeface="Times New Roman" panose="02020603050405020304" pitchFamily="18" charset="0"/>
              </a:rPr>
              <a:t>Сафоновского городского поселения на 20</a:t>
            </a:r>
            <a:r>
              <a:rPr lang="en-US" b="1" dirty="0" smtClean="0">
                <a:latin typeface="Cambria" pitchFamily="18" charset="0"/>
                <a:cs typeface="Times New Roman" panose="02020603050405020304" pitchFamily="18" charset="0"/>
              </a:rPr>
              <a:t>20</a:t>
            </a:r>
            <a:r>
              <a:rPr lang="ru-RU" b="1" dirty="0" smtClean="0">
                <a:latin typeface="Cambria" pitchFamily="18" charset="0"/>
                <a:cs typeface="Times New Roman" panose="02020603050405020304" pitchFamily="18" charset="0"/>
              </a:rPr>
              <a:t> год и  плановый период </a:t>
            </a:r>
          </a:p>
          <a:p>
            <a:pPr algn="ctr"/>
            <a:r>
              <a:rPr lang="ru-RU" b="1" dirty="0" smtClean="0">
                <a:latin typeface="Cambria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latin typeface="Cambria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Cambria" pitchFamily="18" charset="0"/>
                <a:cs typeface="Times New Roman" panose="02020603050405020304" pitchFamily="18" charset="0"/>
              </a:rPr>
              <a:t>-202</a:t>
            </a:r>
            <a:r>
              <a:rPr lang="en-US" b="1" dirty="0" smtClean="0">
                <a:latin typeface="Cambria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Cambria" pitchFamily="18" charset="0"/>
                <a:cs typeface="Times New Roman" panose="02020603050405020304" pitchFamily="18" charset="0"/>
              </a:rPr>
              <a:t> гг. </a:t>
            </a:r>
          </a:p>
          <a:p>
            <a:pPr algn="ctr"/>
            <a:endParaRPr lang="ru-RU" b="1" dirty="0" smtClean="0"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BS ColoredArro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714884"/>
            <a:ext cx="1500166" cy="140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57258" y="2214554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Стимулирование инвестиционной деятельности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Мобилизация доходов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Оптимизация налоговых льгот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налогового администрирования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1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95288" y="107950"/>
            <a:ext cx="8137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  <a:cs typeface="Times New Roman" pitchFamily="18" charset="0"/>
              </a:rPr>
              <a:t>Основные параметры бюджета Сафоновского городского поселения  </a:t>
            </a:r>
          </a:p>
          <a:p>
            <a:pPr algn="ctr"/>
            <a:r>
              <a:rPr lang="ru-RU" b="1">
                <a:latin typeface="Cambria" pitchFamily="18" charset="0"/>
                <a:cs typeface="Times New Roman" pitchFamily="18" charset="0"/>
              </a:rPr>
              <a:t>на 2020г.</a:t>
            </a:r>
          </a:p>
          <a:p>
            <a:pPr algn="ctr"/>
            <a:r>
              <a:rPr lang="ru-RU" b="1" i="1"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511425" y="836712"/>
          <a:ext cx="844259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низ 9"/>
          <p:cNvSpPr/>
          <p:nvPr/>
        </p:nvSpPr>
        <p:spPr>
          <a:xfrm rot="3387752">
            <a:off x="1970882" y="1100931"/>
            <a:ext cx="341312" cy="113982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714750" y="1714500"/>
            <a:ext cx="431800" cy="43180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590734">
            <a:off x="5622132" y="1102519"/>
            <a:ext cx="374650" cy="103663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7885113" y="950913"/>
            <a:ext cx="1068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nstantia" pitchFamily="18" charset="0"/>
              </a:rPr>
              <a:t>(тыс.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95288" y="107950"/>
            <a:ext cx="8137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  <a:cs typeface="Times New Roman" pitchFamily="18" charset="0"/>
              </a:rPr>
              <a:t>Основные параметры бюджета Сафоновского городского поселения</a:t>
            </a:r>
          </a:p>
          <a:p>
            <a:pPr algn="ctr"/>
            <a:r>
              <a:rPr lang="ru-RU" b="1">
                <a:latin typeface="Cambria" pitchFamily="18" charset="0"/>
                <a:cs typeface="Times New Roman" pitchFamily="18" charset="0"/>
              </a:rPr>
              <a:t>на 2021г. </a:t>
            </a:r>
          </a:p>
          <a:p>
            <a:pPr algn="ctr"/>
            <a:r>
              <a:rPr lang="ru-RU" b="1" i="1"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42690" y="786772"/>
          <a:ext cx="844259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 rot="3387752">
            <a:off x="2113756" y="743744"/>
            <a:ext cx="341313" cy="113982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786188" y="1214438"/>
            <a:ext cx="431800" cy="43180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729002">
            <a:off x="5443538" y="758825"/>
            <a:ext cx="614362" cy="106838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7885113" y="950913"/>
            <a:ext cx="1068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nstantia" pitchFamily="18" charset="0"/>
              </a:rPr>
              <a:t>(тыс.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5288" y="107950"/>
            <a:ext cx="8137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  <a:cs typeface="Times New Roman" pitchFamily="18" charset="0"/>
              </a:rPr>
              <a:t>Основные параметры бюджета Сафоновского городского поселения</a:t>
            </a:r>
          </a:p>
          <a:p>
            <a:pPr algn="ctr"/>
            <a:r>
              <a:rPr lang="ru-RU" b="1">
                <a:latin typeface="Cambria" pitchFamily="18" charset="0"/>
                <a:cs typeface="Times New Roman" pitchFamily="18" charset="0"/>
              </a:rPr>
              <a:t>на 2022г. </a:t>
            </a:r>
          </a:p>
          <a:p>
            <a:pPr algn="ctr"/>
            <a:r>
              <a:rPr lang="ru-RU" b="1" i="1"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42690" y="836712"/>
          <a:ext cx="8442595" cy="566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 rot="3387752">
            <a:off x="1685131" y="1029494"/>
            <a:ext cx="341313" cy="11398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500438" y="1714500"/>
            <a:ext cx="431800" cy="43180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590734">
            <a:off x="5331619" y="1243806"/>
            <a:ext cx="374650" cy="103663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7885113" y="950913"/>
            <a:ext cx="1068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nstantia" pitchFamily="18" charset="0"/>
              </a:rPr>
              <a:t>(тыс.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377825" y="66675"/>
            <a:ext cx="8674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  <a:cs typeface="Times New Roman" pitchFamily="18" charset="0"/>
              </a:rPr>
              <a:t>Структура доходов бюджета Сафоновского городского поселения на 2020год       и плановый период 2021-2022гг.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38" y="714375"/>
            <a:ext cx="1838325" cy="1585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mbria" pitchFamily="18" charset="0"/>
                <a:cs typeface="+mn-cs"/>
              </a:rPr>
              <a:t>Доходы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mbria" pitchFamily="18" charset="0"/>
                <a:cs typeface="+mn-cs"/>
              </a:rPr>
              <a:t>городского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Cambria" pitchFamily="18" charset="0"/>
                <a:cs typeface="+mn-cs"/>
              </a:rPr>
              <a:t>2020 г. – 116 367,8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Cambria" pitchFamily="18" charset="0"/>
                <a:cs typeface="+mn-cs"/>
              </a:rPr>
              <a:t>2021 г.- 117 242,7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Cambria" pitchFamily="18" charset="0"/>
                <a:cs typeface="+mn-cs"/>
              </a:rPr>
              <a:t>2022 г. – 120 337,0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Диаграмма 12"/>
          <p:cNvGraphicFramePr>
            <a:graphicFrameLocks/>
          </p:cNvGraphicFramePr>
          <p:nvPr/>
        </p:nvGraphicFramePr>
        <p:xfrm>
          <a:off x="4429125" y="3436938"/>
          <a:ext cx="3173413" cy="3421062"/>
        </p:xfrm>
        <a:graphic>
          <a:graphicData uri="http://schemas.openxmlformats.org/presentationml/2006/ole">
            <p:oleObj spid="_x0000_s1026" r:id="rId3" imgW="3176291" imgH="3420152" progId="Excel.Sheet.8">
              <p:embed/>
            </p:oleObj>
          </a:graphicData>
        </a:graphic>
      </p:graphicFrame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8151813" y="457200"/>
            <a:ext cx="1028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(тыс. руб.)</a:t>
            </a:r>
          </a:p>
        </p:txBody>
      </p:sp>
      <p:pic>
        <p:nvPicPr>
          <p:cNvPr id="14" name="Рисунок 13" descr="монетк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1166" y="4265712"/>
            <a:ext cx="254283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857250"/>
          <a:ext cx="4071966" cy="55302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8760"/>
                <a:gridCol w="928694"/>
                <a:gridCol w="857256"/>
                <a:gridCol w="857256"/>
              </a:tblGrid>
              <a:tr h="368078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2020г.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2021г.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2022г.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8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Cambria" pitchFamily="18" charset="0"/>
                        </a:rPr>
                        <a:t>Налоговые и неналоговые доходы  всего: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109 721,0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113 166,4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116 097,7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1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56 395,4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58 651,2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60 938,6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564331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cs typeface="Times New Roman" panose="02020603050405020304" pitchFamily="18" charset="0"/>
                        </a:rPr>
                        <a:t>Акцизы по подакцизным товарам (для образования дорожного фонда Сафоновского городского поселения)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10 353,0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10 969,7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10 969,7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288316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27 602,9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27 349,2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27 112,5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644136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3 529,7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3 882,7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4 270,9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104233">
                <a:tc>
                  <a:txBody>
                    <a:bodyPr/>
                    <a:lstStyle/>
                    <a:p>
                      <a:r>
                        <a:rPr lang="ru-RU" sz="1100" b="1" u="none" dirty="0" smtClean="0">
                          <a:latin typeface="Cambria" panose="02040503050406030204" pitchFamily="18" charset="0"/>
                        </a:rPr>
                        <a:t>Доходы от использования имущества</a:t>
                      </a:r>
                    </a:p>
                    <a:p>
                      <a:endParaRPr lang="ru-RU" sz="1100" b="1" u="none" dirty="0" smtClean="0"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1100" b="1" u="none" dirty="0" smtClean="0">
                          <a:latin typeface="Cambria" panose="02040503050406030204" pitchFamily="18" charset="0"/>
                        </a:rPr>
                        <a:t>Штрафы</a:t>
                      </a:r>
                      <a:endParaRPr lang="ru-RU" sz="1100" b="1" u="none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11 820,0</a:t>
                      </a: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20,0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12 292,8</a:t>
                      </a: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20,8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12 784,4</a:t>
                      </a: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21,6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29288" y="908050"/>
          <a:ext cx="3321834" cy="34414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8106"/>
                <a:gridCol w="714380"/>
                <a:gridCol w="714380"/>
                <a:gridCol w="764968"/>
              </a:tblGrid>
              <a:tr h="221599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2020г.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2021г.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2022г.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9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Безвозмездные поступления всего: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6 646,8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4 076,3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4 239,3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1060095">
                <a:tc>
                  <a:txBody>
                    <a:bodyPr/>
                    <a:lstStyle/>
                    <a:p>
                      <a:r>
                        <a:rPr lang="ru-RU" sz="1050" b="0" u="none" dirty="0" smtClean="0">
                          <a:latin typeface="Cambria" panose="02040503050406030204" pitchFamily="18" charset="0"/>
                        </a:rPr>
                        <a:t>в том числе:</a:t>
                      </a:r>
                    </a:p>
                    <a:p>
                      <a:r>
                        <a:rPr lang="ru-RU" sz="1200" b="1" u="none" dirty="0" smtClean="0">
                          <a:latin typeface="Cambria" panose="02040503050406030204" pitchFamily="18" charset="0"/>
                        </a:rPr>
                        <a:t>Дотации</a:t>
                      </a:r>
                    </a:p>
                    <a:p>
                      <a:r>
                        <a:rPr lang="ru-RU" sz="1200" dirty="0" smtClean="0">
                          <a:latin typeface="Cambria" panose="02040503050406030204" pitchFamily="18" charset="0"/>
                        </a:rPr>
                        <a:t>на</a:t>
                      </a:r>
                      <a:r>
                        <a:rPr lang="ru-RU" sz="12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Cambria" panose="02040503050406030204" pitchFamily="18" charset="0"/>
                        </a:rPr>
                        <a:t>выравнивание бюджетной обеспеченности</a:t>
                      </a:r>
                      <a:endParaRPr lang="ru-RU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just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just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just"/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latin typeface="Cambria" pitchFamily="18" charset="0"/>
                        </a:rPr>
                        <a:t>6 646,8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4 076,3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endParaRPr lang="ru-RU" sz="1200" dirty="0" smtClean="0">
                        <a:latin typeface="Cambria" pitchFamily="18" charset="0"/>
                      </a:endParaRPr>
                    </a:p>
                    <a:p>
                      <a:r>
                        <a:rPr lang="ru-RU" sz="1200" dirty="0" smtClean="0">
                          <a:latin typeface="Cambria" pitchFamily="18" charset="0"/>
                        </a:rPr>
                        <a:t>4 239,3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812529">
                <a:tc>
                  <a:txBody>
                    <a:bodyPr/>
                    <a:lstStyle/>
                    <a:p>
                      <a:endParaRPr lang="ru-RU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8275" y="142852"/>
            <a:ext cx="8975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Cambria" pitchFamily="18" charset="0"/>
                <a:cs typeface="Times New Roman" pitchFamily="18" charset="0"/>
              </a:rPr>
              <a:t>Структура расходов  бюджета Сафоновского городского поселения на 2020  год    </a:t>
            </a:r>
            <a:r>
              <a:rPr lang="ru-RU" altLang="ru-RU" b="1" dirty="0" smtClean="0">
                <a:latin typeface="Cambria" pitchFamily="18" charset="0"/>
                <a:cs typeface="Times New Roman" pitchFamily="18" charset="0"/>
              </a:rPr>
              <a:t>и</a:t>
            </a:r>
            <a:r>
              <a:rPr lang="en-US" altLang="ru-RU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altLang="ru-RU" b="1" dirty="0">
                <a:latin typeface="Cambria" pitchFamily="18" charset="0"/>
                <a:cs typeface="Times New Roman" pitchFamily="18" charset="0"/>
              </a:rPr>
              <a:t>плановый период 2021 и 2022 годов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20650" y="758031"/>
            <a:ext cx="5454650" cy="3079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altLang="ru-RU" sz="1400" dirty="0">
                <a:latin typeface="Cambria" pitchFamily="18" charset="0"/>
              </a:rPr>
              <a:t>Расходы городского бюджета, сформированные по разделам: 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643174" y="1071546"/>
            <a:ext cx="3760788" cy="3079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000000"/>
                </a:solidFill>
                <a:latin typeface="Cambria" pitchFamily="18" charset="0"/>
              </a:rPr>
              <a:t>2021 г.- 117 242,7 тыс. руб. в том числе: </a:t>
            </a:r>
            <a:endParaRPr lang="ru-RU" altLang="ru-RU" dirty="0">
              <a:latin typeface="Constantia" pitchFamily="18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6324600" y="1402556"/>
            <a:ext cx="2540000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altLang="ru-RU" sz="1400" b="1">
                <a:solidFill>
                  <a:srgbClr val="000000"/>
                </a:solidFill>
                <a:latin typeface="Cambria" pitchFamily="18" charset="0"/>
              </a:rPr>
              <a:t> 2022 г.- 120 337,0 тыс. руб. </a:t>
            </a:r>
          </a:p>
          <a:p>
            <a:r>
              <a:rPr lang="ru-RU" altLang="ru-RU" sz="1400" b="1">
                <a:solidFill>
                  <a:srgbClr val="000000"/>
                </a:solidFill>
                <a:latin typeface="Cambria" pitchFamily="18" charset="0"/>
              </a:rPr>
              <a:t>в том числе: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80975" y="1174750"/>
            <a:ext cx="2509838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2020</a:t>
            </a:r>
            <a:r>
              <a:rPr lang="ru-RU" altLang="ru-RU" sz="1400" b="1" dirty="0">
                <a:solidFill>
                  <a:srgbClr val="000000"/>
                </a:solidFill>
                <a:latin typeface="Cambria" pitchFamily="18" charset="0"/>
              </a:rPr>
              <a:t> г.</a:t>
            </a:r>
            <a:r>
              <a:rPr lang="ru-RU" altLang="ru-RU" sz="1400" dirty="0">
                <a:solidFill>
                  <a:srgbClr val="000000"/>
                </a:solidFill>
                <a:latin typeface="Cambria" pitchFamily="18" charset="0"/>
              </a:rPr>
              <a:t> – </a:t>
            </a:r>
            <a:r>
              <a:rPr lang="ru-RU" altLang="ru-RU" sz="14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116 367,8 </a:t>
            </a:r>
            <a:r>
              <a:rPr lang="ru-RU" altLang="ru-RU" sz="1400" b="1" dirty="0">
                <a:solidFill>
                  <a:srgbClr val="000000"/>
                </a:solidFill>
                <a:latin typeface="Cambria" pitchFamily="18" charset="0"/>
              </a:rPr>
              <a:t>тыс. руб.</a:t>
            </a:r>
          </a:p>
          <a:p>
            <a:r>
              <a:rPr lang="ru-RU" altLang="ru-RU" sz="1400" b="1" dirty="0">
                <a:solidFill>
                  <a:srgbClr val="000000"/>
                </a:solidFill>
                <a:latin typeface="Cambria" pitchFamily="18" charset="0"/>
              </a:rPr>
              <a:t> в том числе:</a:t>
            </a:r>
            <a:endParaRPr lang="ru-RU" altLang="ru-RU" dirty="0">
              <a:latin typeface="Constant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72225" y="1323975"/>
            <a:ext cx="2540000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b="1">
                <a:solidFill>
                  <a:srgbClr val="000000"/>
                </a:solidFill>
                <a:latin typeface="Cambria" pitchFamily="18" charset="0"/>
              </a:rPr>
              <a:t> 2022 г.- 120 337,0 тыс. руб. </a:t>
            </a:r>
          </a:p>
          <a:p>
            <a:r>
              <a:rPr lang="ru-RU" altLang="ru-RU" sz="1400" b="1">
                <a:solidFill>
                  <a:srgbClr val="000000"/>
                </a:solidFill>
                <a:latin typeface="Cambria" pitchFamily="18" charset="0"/>
              </a:rPr>
              <a:t>в том числе:</a:t>
            </a:r>
            <a:endParaRPr lang="ru-RU" altLang="ru-RU">
              <a:latin typeface="Constantia" pitchFamily="18" charset="0"/>
            </a:endParaRPr>
          </a:p>
        </p:txBody>
      </p:sp>
      <p:graphicFrame>
        <p:nvGraphicFramePr>
          <p:cNvPr id="12" name="Диаграмма 9"/>
          <p:cNvGraphicFramePr>
            <a:graphicFrameLocks/>
          </p:cNvGraphicFramePr>
          <p:nvPr/>
        </p:nvGraphicFramePr>
        <p:xfrm>
          <a:off x="2928926" y="1500174"/>
          <a:ext cx="3240087" cy="511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0"/>
          <p:cNvGraphicFramePr>
            <a:graphicFrameLocks/>
          </p:cNvGraphicFramePr>
          <p:nvPr/>
        </p:nvGraphicFramePr>
        <p:xfrm>
          <a:off x="6086475" y="1673225"/>
          <a:ext cx="305752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9"/>
          <p:cNvGraphicFramePr>
            <a:graphicFrameLocks/>
          </p:cNvGraphicFramePr>
          <p:nvPr/>
        </p:nvGraphicFramePr>
        <p:xfrm>
          <a:off x="0" y="1428736"/>
          <a:ext cx="3159125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864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Муниципальные программы</a:t>
            </a:r>
            <a:r>
              <a:rPr lang="en-US" sz="3200" b="1" dirty="0" smtClean="0">
                <a:latin typeface="Cambria" pitchFamily="18" charset="0"/>
              </a:rPr>
              <a:t/>
            </a:r>
            <a:br>
              <a:rPr lang="en-US" sz="3200" b="1" dirty="0" smtClean="0">
                <a:latin typeface="Cambria" pitchFamily="18" charset="0"/>
              </a:rPr>
            </a:br>
            <a:r>
              <a:rPr lang="ru-RU" sz="3200" b="1" dirty="0" err="1" smtClean="0">
                <a:latin typeface="Cambria" pitchFamily="18" charset="0"/>
              </a:rPr>
              <a:t>Сафоновского</a:t>
            </a:r>
            <a:r>
              <a:rPr lang="ru-RU" sz="3200" b="1" dirty="0" smtClean="0">
                <a:latin typeface="Cambria" pitchFamily="18" charset="0"/>
              </a:rPr>
              <a:t> городского поселения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1643050"/>
            <a:ext cx="2808312" cy="1296144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Cambria" pitchFamily="18" charset="0"/>
              </a:rPr>
              <a:t>Расходы бюджета Сафоновского городского поселения на 2021 год –       117 242,7 тыс. рублей, из них: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1643050"/>
            <a:ext cx="2808312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Cambria" pitchFamily="18" charset="0"/>
              </a:rPr>
              <a:t>Расходы бюджета Сафоновского городского поселения на 2022 год –       120 337,0 тыс. рублей, из них:</a:t>
            </a:r>
          </a:p>
        </p:txBody>
      </p:sp>
      <p:graphicFrame>
        <p:nvGraphicFramePr>
          <p:cNvPr id="12" name="Диаграмма 9"/>
          <p:cNvGraphicFramePr>
            <a:graphicFrameLocks/>
          </p:cNvGraphicFramePr>
          <p:nvPr/>
        </p:nvGraphicFramePr>
        <p:xfrm>
          <a:off x="3000364" y="2970212"/>
          <a:ext cx="3097212" cy="3887788"/>
        </p:xfrm>
        <a:graphic>
          <a:graphicData uri="http://schemas.openxmlformats.org/presentationml/2006/ole">
            <p:oleObj spid="_x0000_s30722" r:id="rId3" imgW="3097036" imgH="3889585" progId="Excel.Sheet.8">
              <p:embed/>
            </p:oleObj>
          </a:graphicData>
        </a:graphic>
      </p:graphicFrame>
      <p:graphicFrame>
        <p:nvGraphicFramePr>
          <p:cNvPr id="13" name="Диаграмма 10"/>
          <p:cNvGraphicFramePr>
            <a:graphicFrameLocks/>
          </p:cNvGraphicFramePr>
          <p:nvPr/>
        </p:nvGraphicFramePr>
        <p:xfrm>
          <a:off x="5929322" y="2968625"/>
          <a:ext cx="2989262" cy="3889375"/>
        </p:xfrm>
        <a:graphic>
          <a:graphicData uri="http://schemas.openxmlformats.org/presentationml/2006/ole">
            <p:oleObj spid="_x0000_s30723" r:id="rId4" imgW="2993395" imgH="3889585" progId="Excel.Sheet.8">
              <p:embed/>
            </p:oleObj>
          </a:graphicData>
        </a:graphic>
      </p:graphicFrame>
      <p:graphicFrame>
        <p:nvGraphicFramePr>
          <p:cNvPr id="30724" name="Диаграмма 8"/>
          <p:cNvGraphicFramePr>
            <a:graphicFrameLocks/>
          </p:cNvGraphicFramePr>
          <p:nvPr/>
        </p:nvGraphicFramePr>
        <p:xfrm>
          <a:off x="142844" y="2857496"/>
          <a:ext cx="3097213" cy="3889375"/>
        </p:xfrm>
        <a:graphic>
          <a:graphicData uri="http://schemas.openxmlformats.org/presentationml/2006/ole">
            <p:oleObj spid="_x0000_s30724" r:id="rId5" imgW="3097036" imgH="3883489" progId="Excel.Sheet.8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28596" y="1643050"/>
            <a:ext cx="2808312" cy="1296144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/>
                </a:solidFill>
                <a:latin typeface="Cambria" pitchFamily="18" charset="0"/>
              </a:rPr>
              <a:t>Расходы бюджета Сафоновского городского поселения на </a:t>
            </a:r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2020 </a:t>
            </a:r>
            <a:r>
              <a:rPr lang="ru-RU" sz="1400" b="1" dirty="0">
                <a:solidFill>
                  <a:schemeClr val="tx2"/>
                </a:solidFill>
                <a:latin typeface="Cambria" pitchFamily="18" charset="0"/>
              </a:rPr>
              <a:t>год –       </a:t>
            </a:r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116 367,8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тыс</a:t>
            </a:r>
            <a:r>
              <a:rPr lang="ru-RU" sz="1400" b="1" dirty="0">
                <a:solidFill>
                  <a:schemeClr val="tx2"/>
                </a:solidFill>
                <a:latin typeface="Cambria" pitchFamily="18" charset="0"/>
              </a:rPr>
              <a:t>. рублей, из них:</a:t>
            </a:r>
          </a:p>
        </p:txBody>
      </p:sp>
    </p:spTree>
    <p:extLst>
      <p:ext uri="{BB962C8B-B14F-4D97-AF65-F5344CB8AC3E}">
        <p14:creationId xmlns:p14="http://schemas.microsoft.com/office/powerpoint/2010/main" xmlns="" val="33051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9545"/>
            <a:ext cx="8352928" cy="10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26670" tIns="17780" rIns="2667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Муниципальная программа </a:t>
            </a: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«Развитие жилищно-коммунального хозяйства </a:t>
            </a:r>
            <a:r>
              <a:rPr lang="ru-RU" b="1" kern="120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Сафоновского</a:t>
            </a:r>
            <a:r>
              <a:rPr lang="ru-RU" b="1" kern="12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района Смоленской области</a:t>
            </a:r>
            <a:endParaRPr lang="ru-RU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557" y="7883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469094"/>
              </p:ext>
            </p:extLst>
          </p:nvPr>
        </p:nvGraphicFramePr>
        <p:xfrm>
          <a:off x="359292" y="1484784"/>
          <a:ext cx="8316923" cy="220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761"/>
                <a:gridCol w="974054"/>
                <a:gridCol w="1048982"/>
                <a:gridCol w="899126"/>
              </a:tblGrid>
              <a:tr h="4000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2020г.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2021г.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2022г.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898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mbria" panose="02040503050406030204" pitchFamily="18" charset="0"/>
                        </a:rPr>
                        <a:t>ВСЕГО</a:t>
                      </a:r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в том числе: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78 486,4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76 265,1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76 059,4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2573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Cambria" panose="02040503050406030204" pitchFamily="18" charset="0"/>
                        </a:rPr>
                        <a:t>Основное мероприятие «Развитие дорожного хозяйства»</a:t>
                      </a:r>
                      <a:endParaRPr lang="ru-RU" sz="1400" b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22 052,2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19 830,9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19 625,2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2573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Cambria" panose="02040503050406030204" pitchFamily="18" charset="0"/>
                        </a:rPr>
                        <a:t>Основное мероприятие «Развитие жилищного хозяйства»</a:t>
                      </a:r>
                      <a:endParaRPr lang="ru-RU" sz="1400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389897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Cambria" panose="02040503050406030204" pitchFamily="18" charset="0"/>
                        </a:rPr>
                        <a:t>Основное мероприятие «Развитие коммунального хозяйства»</a:t>
                      </a:r>
                      <a:endParaRPr lang="ru-RU" sz="1400" b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0606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Cambria" panose="02040503050406030204" pitchFamily="18" charset="0"/>
                        </a:rPr>
                        <a:t>Основное</a:t>
                      </a:r>
                      <a:r>
                        <a:rPr lang="ru-RU" sz="1400" b="0" baseline="0" dirty="0" smtClean="0">
                          <a:latin typeface="Cambria" panose="02040503050406030204" pitchFamily="18" charset="0"/>
                        </a:rPr>
                        <a:t> мероприятие «Благоустройство»</a:t>
                      </a:r>
                      <a:endParaRPr lang="ru-RU" sz="1400" b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774,2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50 774,2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774,2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3929066"/>
            <a:ext cx="2270885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5214950"/>
            <a:ext cx="242303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929586" y="1214422"/>
            <a:ext cx="847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(тыс. руб.)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596" y="4071942"/>
            <a:ext cx="2357454" cy="2366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80" name="Picture 4" descr="http://safonovo-admin.ru/files/198/resize/detskie-gorki-na-sajt-v-nacproekty_300_225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071942"/>
            <a:ext cx="2857500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«Формирование современной городской среды на территории Сафоновского городского поселения Сафоновского района Смоленской области»</a:t>
            </a:r>
            <a: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22606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29180"/>
                <a:gridCol w="1071570"/>
                <a:gridCol w="1143008"/>
                <a:gridCol w="1185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2020г.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2021г.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2022г.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  <a:cs typeface="Times New Roman" pitchFamily="18" charset="0"/>
                        </a:rPr>
                        <a:t>Региональный проект «Формирование комфортной городской среды» (софинансирование мероприятий программы за счет средств Сафоновского городского поселения Сафоновского района Смоленской области)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3,8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-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  <a:cs typeface="Times New Roman" pitchFamily="18" charset="0"/>
                        </a:rPr>
                        <a:t>В 2020 году в бюджет Сафоновского городского поселения Сафоновского района Смоленской области планируется поступление</a:t>
                      </a:r>
                      <a:r>
                        <a:rPr lang="ru-RU" sz="14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субсидии из областного бюджета в сумме 24 603,7 тыс. руб. на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дворовых территорий и обустройство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 массового посещения граждан, которые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будут уточнены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утверждения областного бюджета.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154" name="Picture 2" descr="http://safonovo-admin.ru/files/198/resize/photo-2019-12-25-17-34-02_300_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500702"/>
            <a:ext cx="2143140" cy="1214446"/>
          </a:xfrm>
          <a:prstGeom prst="rect">
            <a:avLst/>
          </a:prstGeom>
          <a:noFill/>
        </p:spPr>
      </p:pic>
      <p:pic>
        <p:nvPicPr>
          <p:cNvPr id="49156" name="Picture 4" descr="http://safonovo-admin.ru/files/198/resize/dscn9685_300_225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14818"/>
            <a:ext cx="2928958" cy="2500330"/>
          </a:xfrm>
          <a:prstGeom prst="rect">
            <a:avLst/>
          </a:prstGeom>
          <a:noFill/>
        </p:spPr>
      </p:pic>
      <p:pic>
        <p:nvPicPr>
          <p:cNvPr id="49158" name="Picture 6" descr="http://safonovo-admin.ru/files/198/resize/dscn9700_500_375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4143380"/>
            <a:ext cx="3143272" cy="2571743"/>
          </a:xfrm>
          <a:prstGeom prst="rect">
            <a:avLst/>
          </a:prstGeom>
          <a:noFill/>
        </p:spPr>
      </p:pic>
      <p:pic>
        <p:nvPicPr>
          <p:cNvPr id="49160" name="Picture 8" descr="http://safonovo-admin.ru/files/198/resize/obschestvennaya-komissiya-na-sajt_300_2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4071942"/>
            <a:ext cx="2071702" cy="133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78098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</a:rPr>
              <a:t>Пояснения к муниципальной программе «</a:t>
            </a:r>
            <a:r>
              <a:rPr lang="ru-RU" sz="1600" b="1" dirty="0">
                <a:latin typeface="Cambria" panose="02040503050406030204" pitchFamily="18" charset="0"/>
              </a:rPr>
              <a:t>Развитие жилищно-коммунального хозяйства </a:t>
            </a:r>
            <a:r>
              <a:rPr lang="ru-RU" sz="1600" b="1" dirty="0" err="1">
                <a:latin typeface="Cambria" panose="02040503050406030204" pitchFamily="18" charset="0"/>
              </a:rPr>
              <a:t>Сафоновского</a:t>
            </a:r>
            <a:r>
              <a:rPr lang="ru-RU" sz="1600" b="1" dirty="0">
                <a:latin typeface="Cambria" panose="02040503050406030204" pitchFamily="18" charset="0"/>
              </a:rPr>
              <a:t>  </a:t>
            </a:r>
            <a:r>
              <a:rPr lang="ru-RU" sz="1600" b="1" dirty="0" smtClean="0">
                <a:latin typeface="Cambria" panose="02040503050406030204" pitchFamily="18" charset="0"/>
              </a:rPr>
              <a:t>района Смоленской области»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716016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>
                <a:latin typeface="Cambria" panose="02040503050406030204" pitchFamily="18" charset="0"/>
              </a:rPr>
              <a:t>	</a:t>
            </a:r>
            <a:r>
              <a:rPr lang="ru-RU" sz="1400" dirty="0">
                <a:latin typeface="Cambria" panose="02040503050406030204" pitchFamily="18" charset="0"/>
              </a:rPr>
              <a:t>Муниципальной программой </a:t>
            </a:r>
            <a:r>
              <a:rPr lang="ru-RU" sz="1400" dirty="0" smtClean="0">
                <a:latin typeface="Cambria" panose="02040503050406030204" pitchFamily="18" charset="0"/>
              </a:rPr>
              <a:t>«</a:t>
            </a:r>
            <a:r>
              <a:rPr lang="ru-RU" sz="1400" dirty="0">
                <a:latin typeface="Cambria" panose="02040503050406030204" pitchFamily="18" charset="0"/>
              </a:rPr>
              <a:t>Развитие жилищно-коммунального хозяйства </a:t>
            </a:r>
            <a:r>
              <a:rPr lang="ru-RU" sz="1400" dirty="0" err="1">
                <a:latin typeface="Cambria" panose="02040503050406030204" pitchFamily="18" charset="0"/>
              </a:rPr>
              <a:t>Сафоновского</a:t>
            </a:r>
            <a:r>
              <a:rPr lang="ru-RU" sz="1400" dirty="0">
                <a:latin typeface="Cambria" panose="02040503050406030204" pitchFamily="18" charset="0"/>
              </a:rPr>
              <a:t>  </a:t>
            </a:r>
            <a:r>
              <a:rPr lang="ru-RU" sz="1400" dirty="0" smtClean="0">
                <a:latin typeface="Cambria" panose="02040503050406030204" pitchFamily="18" charset="0"/>
              </a:rPr>
              <a:t>района Смоленской области на  2020 год предусмотрены расходы на:</a:t>
            </a:r>
          </a:p>
          <a:p>
            <a:pPr algn="just"/>
            <a:r>
              <a:rPr lang="ru-RU" sz="1400" b="1" i="1" dirty="0" smtClean="0">
                <a:latin typeface="Cambria" panose="02040503050406030204" pitchFamily="18" charset="0"/>
              </a:rPr>
              <a:t>ремонт автомобильных дорог общего пользования </a:t>
            </a:r>
            <a:r>
              <a:rPr lang="ru-RU" sz="1400" dirty="0" smtClean="0">
                <a:latin typeface="Cambria" panose="02040503050406030204" pitchFamily="18" charset="0"/>
              </a:rPr>
              <a:t>– 21 552,2 тыс. руб.(в том числе за счет средств дорожного фонда Сафоновского городского поселения –  10 352,2 тыс. руб.)</a:t>
            </a:r>
          </a:p>
          <a:p>
            <a:pPr algn="just"/>
            <a:r>
              <a:rPr lang="ru-RU" sz="1400" b="1" i="1" dirty="0" smtClean="0">
                <a:latin typeface="Cambria" panose="02040503050406030204" pitchFamily="18" charset="0"/>
              </a:rPr>
              <a:t>обеспечение мероприятий по капитальному ремонту и содержанию жилищного хозяйства</a:t>
            </a:r>
            <a:r>
              <a:rPr lang="ru-RU" sz="1400" dirty="0" smtClean="0">
                <a:latin typeface="Cambria" panose="02040503050406030204" pitchFamily="18" charset="0"/>
              </a:rPr>
              <a:t> –            1 500,0  тыс. руб.;</a:t>
            </a:r>
          </a:p>
          <a:p>
            <a:pPr algn="just"/>
            <a:endParaRPr lang="ru-RU" sz="1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b="1" i="1" dirty="0" smtClean="0">
                <a:latin typeface="Cambria" panose="02040503050406030204" pitchFamily="18" charset="0"/>
              </a:rPr>
              <a:t>ремонт дворовых территорий многоквартирных домов и проездов к ним </a:t>
            </a:r>
            <a:r>
              <a:rPr lang="ru-RU" sz="1400" dirty="0" smtClean="0">
                <a:latin typeface="Cambria" panose="02040503050406030204" pitchFamily="18" charset="0"/>
              </a:rPr>
              <a:t>–  500,0тыс. </a:t>
            </a:r>
            <a:r>
              <a:rPr lang="ru-RU" sz="1400" dirty="0">
                <a:latin typeface="Cambria" panose="02040503050406030204" pitchFamily="18" charset="0"/>
              </a:rPr>
              <a:t>р</a:t>
            </a:r>
            <a:r>
              <a:rPr lang="ru-RU" sz="1400" dirty="0" smtClean="0">
                <a:latin typeface="Cambria" panose="02040503050406030204" pitchFamily="18" charset="0"/>
              </a:rPr>
              <a:t>уб.</a:t>
            </a:r>
          </a:p>
          <a:p>
            <a:pPr algn="just"/>
            <a:endParaRPr lang="ru-RU" sz="1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b="1" i="1" dirty="0" smtClean="0">
                <a:latin typeface="Cambria" panose="02040503050406030204" pitchFamily="18" charset="0"/>
              </a:rPr>
              <a:t>возмещение затрат на оказание услуг бань населению </a:t>
            </a:r>
            <a:r>
              <a:rPr lang="ru-RU" sz="1400" dirty="0" smtClean="0">
                <a:latin typeface="Cambria" panose="02040503050406030204" pitchFamily="18" charset="0"/>
              </a:rPr>
              <a:t>– 3 160,0 тыс. </a:t>
            </a:r>
            <a:r>
              <a:rPr lang="ru-RU" sz="1400" dirty="0">
                <a:latin typeface="Cambria" panose="02040503050406030204" pitchFamily="18" charset="0"/>
              </a:rPr>
              <a:t>р</a:t>
            </a:r>
            <a:r>
              <a:rPr lang="ru-RU" sz="1400" dirty="0" smtClean="0">
                <a:latin typeface="Cambria" panose="02040503050406030204" pitchFamily="18" charset="0"/>
              </a:rPr>
              <a:t>уб.;</a:t>
            </a:r>
          </a:p>
          <a:p>
            <a:pPr algn="just">
              <a:buNone/>
            </a:pPr>
            <a:endParaRPr lang="ru-RU" sz="1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b="1" i="1" dirty="0" smtClean="0">
                <a:latin typeface="Cambria" panose="02040503050406030204" pitchFamily="18" charset="0"/>
              </a:rPr>
              <a:t>ремонт, тех. обслуживание сетей</a:t>
            </a:r>
            <a:r>
              <a:rPr lang="ru-RU" sz="1400" dirty="0" smtClean="0">
                <a:latin typeface="Cambria" panose="02040503050406030204" pitchFamily="18" charset="0"/>
              </a:rPr>
              <a:t> – 1 000,0 тыс. руб.;</a:t>
            </a:r>
          </a:p>
          <a:p>
            <a:pPr algn="just"/>
            <a:endParaRPr lang="ru-RU" sz="1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b="1" i="1" dirty="0" smtClean="0">
                <a:latin typeface="Cambria" panose="02040503050406030204" pitchFamily="18" charset="0"/>
              </a:rPr>
              <a:t>благоустройство города</a:t>
            </a:r>
            <a:r>
              <a:rPr lang="ru-RU" sz="1400" dirty="0" smtClean="0">
                <a:latin typeface="Cambria" panose="02040503050406030204" pitchFamily="18" charset="0"/>
              </a:rPr>
              <a:t> – 930,0 тыс. </a:t>
            </a:r>
            <a:r>
              <a:rPr lang="ru-RU" sz="1400" dirty="0">
                <a:latin typeface="Cambria" panose="02040503050406030204" pitchFamily="18" charset="0"/>
              </a:rPr>
              <a:t>р</a:t>
            </a:r>
            <a:r>
              <a:rPr lang="ru-RU" sz="1400" dirty="0" smtClean="0">
                <a:latin typeface="Cambria" panose="02040503050406030204" pitchFamily="18" charset="0"/>
              </a:rPr>
              <a:t>уб.,</a:t>
            </a:r>
          </a:p>
          <a:p>
            <a:pPr marL="0" indent="0" algn="ctr">
              <a:buNone/>
            </a:pPr>
            <a:endParaRPr lang="ru-RU" sz="1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b="1" i="1" dirty="0" smtClean="0">
                <a:latin typeface="Cambria" panose="02040503050406030204" pitchFamily="18" charset="0"/>
              </a:rPr>
              <a:t>уличное освещение</a:t>
            </a:r>
            <a:r>
              <a:rPr lang="ru-RU" sz="1400" dirty="0" smtClean="0">
                <a:latin typeface="Cambria" panose="02040503050406030204" pitchFamily="18" charset="0"/>
              </a:rPr>
              <a:t> –  16 100,0 тыс. </a:t>
            </a:r>
            <a:r>
              <a:rPr lang="ru-RU" sz="1400" dirty="0">
                <a:latin typeface="Cambria" panose="02040503050406030204" pitchFamily="18" charset="0"/>
              </a:rPr>
              <a:t>р</a:t>
            </a:r>
            <a:r>
              <a:rPr lang="ru-RU" sz="1400" dirty="0" smtClean="0">
                <a:latin typeface="Cambria" panose="02040503050406030204" pitchFamily="18" charset="0"/>
              </a:rPr>
              <a:t>уб.;</a:t>
            </a:r>
          </a:p>
          <a:p>
            <a:pPr algn="just"/>
            <a:endParaRPr lang="ru-RU" sz="1400" dirty="0" smtClean="0">
              <a:latin typeface="Cambria" panose="02040503050406030204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МБУ « Управление коммунального хозяйства»-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33 744,2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12307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785794"/>
            <a:ext cx="3357586" cy="270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07904" y="856359"/>
            <a:ext cx="54360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i="1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1400" i="1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базовым условием достижения стратегических целей </a:t>
            </a:r>
            <a:r>
              <a:rPr lang="ru-RU" sz="1400" i="1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социально-экономического 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развития муниципального образования Сафоновского городского поселения</a:t>
            </a:r>
          </a:p>
          <a:p>
            <a:pPr lvl="0" algn="just"/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          Для привлечения большого количества граждан города Сафоново к участию в обсуждении вопросов формирования бюджета </a:t>
            </a:r>
            <a:r>
              <a:rPr lang="ru-RU" sz="1400" i="1" dirty="0" err="1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Сафоновского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 городского поселения и его исполнения разработан «Бюджет для граждан»</a:t>
            </a:r>
          </a:p>
          <a:p>
            <a:pPr lvl="0" algn="just"/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        «Бюджет для граждан» предназначен, прежде </a:t>
            </a:r>
            <a:r>
              <a:rPr lang="ru-RU" sz="1400" i="1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всего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, для </a:t>
            </a:r>
            <a:r>
              <a:rPr lang="ru-RU" sz="1400" i="1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людей, не 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обладающих специальными знаниями в сфере бюджетного законодательства</a:t>
            </a:r>
            <a:r>
              <a:rPr lang="ru-RU" sz="1400" i="1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. Информация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городского поселения, с основными характеристиками бюджета </a:t>
            </a:r>
            <a:r>
              <a:rPr lang="ru-RU" sz="1400" i="1" dirty="0" err="1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Сафоновского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 городского поселения и результатами его исполнения.</a:t>
            </a:r>
          </a:p>
          <a:p>
            <a:pPr lvl="0" algn="just"/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         Надеемся, что представление бюджета </a:t>
            </a:r>
            <a:r>
              <a:rPr lang="ru-RU" sz="1400" i="1" dirty="0" err="1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Сафоновского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 городского поселения в понятной для жителей форме </a:t>
            </a:r>
            <a:r>
              <a:rPr lang="ru-RU" sz="1400" i="1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повысит 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уровень  общественного участия граждан в бюджетном процессе муниципального образования </a:t>
            </a:r>
            <a:r>
              <a:rPr lang="ru-RU" sz="1400" i="1" dirty="0" err="1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Сафоновского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 городского поселения  </a:t>
            </a:r>
            <a:r>
              <a:rPr lang="ru-RU" sz="1400" i="1" dirty="0" err="1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Сафоновского</a:t>
            </a:r>
            <a:r>
              <a:rPr lang="ru-RU" sz="1400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 района Смоленской области</a:t>
            </a:r>
            <a:r>
              <a:rPr lang="ru-RU" sz="1400" i="1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prstClr val="black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0696" y="27545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Уважаемые жители города Сафоново!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59269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b="1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Заместитель Главы муниципального образования</a:t>
            </a:r>
          </a:p>
          <a:p>
            <a:pPr lvl="0"/>
            <a:r>
              <a:rPr lang="ru-RU" sz="1200" b="1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«Сафоновский район» Смоленской </a:t>
            </a:r>
            <a:r>
              <a:rPr lang="ru-RU" sz="1200" b="1" i="1" dirty="0" smtClean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области -</a:t>
            </a:r>
            <a:endParaRPr lang="ru-RU" sz="1200" b="1" i="1" dirty="0">
              <a:solidFill>
                <a:prstClr val="black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i="1" dirty="0">
                <a:solidFill>
                  <a:prstClr val="black"/>
                </a:solidFill>
                <a:latin typeface="Cambria" pitchFamily="18" charset="0"/>
                <a:cs typeface="Times New Roman" panose="02020603050405020304" pitchFamily="18" charset="0"/>
              </a:rPr>
              <a:t>начальник Финансового управления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6021289"/>
            <a:ext cx="1422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b="1" i="1" dirty="0">
                <a:solidFill>
                  <a:prstClr val="black"/>
                </a:solidFill>
                <a:latin typeface="Cambria" pitchFamily="18" charset="0"/>
              </a:rPr>
              <a:t>Н. И. Гузенко</a:t>
            </a:r>
          </a:p>
        </p:txBody>
      </p:sp>
    </p:spTree>
    <p:extLst>
      <p:ext uri="{BB962C8B-B14F-4D97-AF65-F5344CB8AC3E}">
        <p14:creationId xmlns:p14="http://schemas.microsoft.com/office/powerpoint/2010/main" xmlns="" val="2134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872" cy="576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СТРУКТУРА МУНИЦИПАЛЬНОГО ДОЛГА 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Сафоновского городского поселения  на </a:t>
            </a:r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2021-2022 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гг</a:t>
            </a:r>
            <a:r>
              <a:rPr lang="ru-RU" sz="1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064896" cy="82708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Муниципальный долг  </a:t>
            </a:r>
            <a:r>
              <a:rPr lang="ru-RU" sz="1800" dirty="0" smtClean="0">
                <a:solidFill>
                  <a:schemeClr val="tx1"/>
                </a:solidFill>
                <a:latin typeface="Cambria" pitchFamily="18" charset="0"/>
              </a:rPr>
              <a:t>- 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это долговые обязательства, вытекающие из муниципальных заимствований , полученных в виде ценных бумаг,  бюджетных кредитов от других бюджетов бюджетной системы РФ, кредитов кредитных организаций.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9318510"/>
              </p:ext>
            </p:extLst>
          </p:nvPr>
        </p:nvGraphicFramePr>
        <p:xfrm>
          <a:off x="179511" y="1988841"/>
          <a:ext cx="8856983" cy="42271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6407"/>
                <a:gridCol w="1214446"/>
                <a:gridCol w="1214446"/>
                <a:gridCol w="1285884"/>
                <a:gridCol w="1143008"/>
                <a:gridCol w="1143008"/>
                <a:gridCol w="1249784"/>
              </a:tblGrid>
              <a:tr h="14401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заимствования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состоянию на 1 января 2018г. 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состоянию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на 1 января 2019г. 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 состоянию на 1января 2020г.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 состоянию на 1 января 2021г. 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 состоянию</a:t>
                      </a:r>
                    </a:p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на 1 января 2022г. 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 состоянию </a:t>
                      </a:r>
                    </a:p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 1 января 2023г. 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 anchorCtr="1">
                    <a:solidFill>
                      <a:srgbClr val="CCFF99"/>
                    </a:solidFill>
                  </a:tcPr>
                </a:tc>
              </a:tr>
              <a:tr h="124933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Кредиты, полученные от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кредитных организаций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15376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Итого муниципальный долг МО «Сафоновский район»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65005" y="1628800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400" b="1" dirty="0"/>
              <a:t>(тыс</a:t>
            </a:r>
            <a:r>
              <a:rPr lang="ru-RU" sz="1400" b="1" dirty="0" smtClean="0"/>
              <a:t>. руб</a:t>
            </a:r>
            <a:r>
              <a:rPr lang="ru-RU" sz="1400" b="1" dirty="0"/>
              <a:t>.)</a:t>
            </a:r>
            <a:endParaRPr lang="ru-RU" sz="1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7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785926"/>
          <a:ext cx="8521700" cy="133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7291"/>
                <a:gridCol w="1142939"/>
                <a:gridCol w="1000072"/>
                <a:gridCol w="1091398"/>
              </a:tblGrid>
              <a:tr h="4875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34" marR="91434" marT="45743" marB="45743"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2020 г.</a:t>
                      </a:r>
                    </a:p>
                  </a:txBody>
                  <a:tcPr marL="91434" marR="91434" marT="45743" marB="45743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2021 г.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4" marR="91434" marT="45743" marB="45743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2022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4" marR="91434" marT="45743" marB="45743"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4598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Основное мероприятие "Организационное и информационное обеспечение деятельности территориаль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ного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общественного самоуправления"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 marL="91434" marR="91434" marT="45743" marB="4574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108,5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91434" marR="91434" marT="45743" marB="45743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108,5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91434" marR="91434" marT="45743" marB="45743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108,5</a:t>
                      </a:r>
                    </a:p>
                  </a:txBody>
                  <a:tcPr marL="91434" marR="91434" marT="45743" marB="45743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7224" y="0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Cambria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b="1" dirty="0" smtClean="0">
                <a:latin typeface="Cambria" pitchFamily="18" charset="0"/>
                <a:cs typeface="Times New Roman" pitchFamily="18" charset="0"/>
              </a:rPr>
            </a:br>
            <a:r>
              <a:rPr lang="ru-RU" altLang="ru-RU" b="1" dirty="0" smtClean="0">
                <a:latin typeface="Cambria" pitchFamily="18" charset="0"/>
                <a:cs typeface="Times New Roman" pitchFamily="18" charset="0"/>
              </a:rPr>
              <a:t>«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Развитие территориального общественного самоуправления в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Сафоновском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городском поселении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Сафоновского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района Смоленской области</a:t>
            </a:r>
            <a:r>
              <a:rPr lang="ru-RU" altLang="ru-RU" b="1" dirty="0" smtClean="0">
                <a:latin typeface="Cambria" pitchFamily="18" charset="0"/>
                <a:cs typeface="Times New Roman" pitchFamily="18" charset="0"/>
              </a:rPr>
              <a:t>»</a:t>
            </a:r>
            <a:br>
              <a:rPr lang="ru-RU" altLang="ru-RU" b="1" dirty="0" smtClean="0">
                <a:latin typeface="Cambria" pitchFamily="18" charset="0"/>
                <a:cs typeface="Times New Roman" pitchFamily="18" charset="0"/>
              </a:rPr>
            </a:br>
            <a:endParaRPr lang="ru-RU" altLang="ru-RU" dirty="0"/>
          </a:p>
        </p:txBody>
      </p:sp>
      <p:pic>
        <p:nvPicPr>
          <p:cNvPr id="5" name="Picture 2" descr="https://im0-tub-ru.yandex.net/i?id=12bf54d8e05d810ea4ccb5ae59e3bc47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86123"/>
            <a:ext cx="4067175" cy="276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429000"/>
            <a:ext cx="37893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8148" y="1428736"/>
            <a:ext cx="982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400" b="1" dirty="0"/>
              <a:t>(тыс</a:t>
            </a:r>
            <a:r>
              <a:rPr lang="ru-RU" sz="1400" b="1" dirty="0" smtClean="0"/>
              <a:t>. руб</a:t>
            </a:r>
            <a:r>
              <a:rPr lang="ru-RU" sz="1400" b="1" dirty="0"/>
              <a:t>.)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632848" cy="9720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РАСХОДЫ НА ОБСЛУЖИВАНИЕ ДОЛГОВЫХ ОБЯЗАТЕЛЬСТВ</a:t>
            </a:r>
            <a:b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Сафоновского городского поселения  на </a:t>
            </a:r>
            <a:r>
              <a:rPr lang="ru-RU" sz="1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8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2021-2022гг</a:t>
            </a: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7560840" cy="648072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УПЛАТА ПРОЦЕНТОВ ЗА ИСПОЛЬЗОВАНИЕ КРЕДИТОВ КРЕДИТНЫХ ОРГАНИЗАЦИЙ  В КАЧЕСТВЕ ИСТОЧНИКОВ ФИНАНСИРОВАНИЯ ДЕФИЦИТА БЮДЖЕТА</a:t>
            </a:r>
            <a:endParaRPr lang="ru-RU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6314341"/>
              </p:ext>
            </p:extLst>
          </p:nvPr>
        </p:nvGraphicFramePr>
        <p:xfrm>
          <a:off x="0" y="1643050"/>
          <a:ext cx="8856984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435"/>
                <a:gridCol w="804181"/>
                <a:gridCol w="864096"/>
                <a:gridCol w="792088"/>
                <a:gridCol w="792088"/>
                <a:gridCol w="864096"/>
              </a:tblGrid>
              <a:tr h="53633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2018</a:t>
                      </a:r>
                      <a:r>
                        <a:rPr lang="ru-RU" sz="1400" b="1" baseline="0" dirty="0" smtClean="0">
                          <a:latin typeface="Cambria" pitchFamily="18" charset="0"/>
                        </a:rPr>
                        <a:t> г.</a:t>
                      </a:r>
                      <a:endParaRPr lang="ru-RU" sz="14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2019</a:t>
                      </a:r>
                      <a:r>
                        <a:rPr lang="ru-RU" sz="1400" b="1" baseline="0" dirty="0" smtClean="0">
                          <a:latin typeface="Cambria" pitchFamily="18" charset="0"/>
                        </a:rPr>
                        <a:t> г.</a:t>
                      </a:r>
                      <a:endParaRPr lang="ru-RU" sz="1400" b="1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2020г.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2021г.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2022г.</a:t>
                      </a:r>
                    </a:p>
                  </a:txBody>
                  <a:tcPr/>
                </a:tc>
              </a:tr>
              <a:tr h="5363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ОБЪЕМ БЮДЖЕТНЫХ АССИГНОВАНИЙ (ТЫС.РУБ.)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</a:tr>
              <a:tr h="14197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Процент от объема расходов бюджета Сафоновского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городского поселения , за исключением объема расходов, осуществляемых за счет субвенций, предоставляемых из областного бюджета (%)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</a:tr>
              <a:tr h="24761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 В соответствии с Бюджетным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кодексом РФ (%)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/>
                      <a:r>
                        <a:rPr lang="ru-RU" sz="1200" i="0" u="none" dirty="0" smtClean="0">
                          <a:effectLst/>
                          <a:latin typeface="Cambria" pitchFamily="18" charset="0"/>
                        </a:rPr>
                        <a:t>Объем расходов на обслуживание долга НЕ ДОЛЖЕН</a:t>
                      </a:r>
                      <a:r>
                        <a:rPr lang="ru-RU" sz="1200" i="0" u="none" baseline="0" dirty="0" smtClean="0">
                          <a:effectLst/>
                          <a:latin typeface="Cambria" pitchFamily="18" charset="0"/>
                        </a:rPr>
                        <a:t> ПРЕВЫШАТЬ 15% ОТ ОБЪЕМА РАСХОДОВ БЮДЖЕТА Сафоновского городского поселения , ЗА ИСКЛЮЧЕНИЕМ ОБЪЕМА РАСХОДОВ, ОСУЩЕСТВЛЯЕМЫХ ЗА СЧЕТ СУБВЕНЦИЙ, ПРЕДОСТАВЛЯЕМЫХ ИЗ ОБЛАСТНОГО БЮДЖЕТА</a:t>
                      </a:r>
                      <a:endParaRPr lang="ru-RU" sz="1200" i="0" u="none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67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68000" cy="1188000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ИСТОЧНИКИ ФИНАНСИРОВАНИЯ ДЕФИЦИТА БЮДЖЕТА Сафоновского городского поселения  на 2020 год и плановый период 2021-2022 </a:t>
            </a:r>
            <a:r>
              <a:rPr 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гг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8712968" cy="1296144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Дефицит бюджета Сафоновского городского поселения  на 2020 год  -  0,0 тыс. руб</a:t>
            </a: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. </a:t>
            </a:r>
            <a:endParaRPr lang="ru-RU" sz="1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lvl="0" algn="just"/>
            <a:r>
              <a:rPr lang="ru-RU" sz="1400" b="1" dirty="0">
                <a:solidFill>
                  <a:prstClr val="black"/>
                </a:solidFill>
                <a:latin typeface="Cambria" pitchFamily="18" charset="0"/>
              </a:rPr>
              <a:t>Дефицит бюджета Сафоновского городского поселения  на </a:t>
            </a:r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</a:rPr>
              <a:t>2021 </a:t>
            </a:r>
            <a:r>
              <a:rPr lang="ru-RU" sz="1400" b="1" dirty="0">
                <a:solidFill>
                  <a:prstClr val="black"/>
                </a:solidFill>
                <a:latin typeface="Cambria" pitchFamily="18" charset="0"/>
              </a:rPr>
              <a:t>год  - </a:t>
            </a:r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</a:rPr>
              <a:t>0,0 тыс</a:t>
            </a:r>
            <a:r>
              <a:rPr lang="ru-RU" sz="1400" b="1" dirty="0">
                <a:solidFill>
                  <a:prstClr val="black"/>
                </a:solidFill>
                <a:latin typeface="Cambria" pitchFamily="18" charset="0"/>
              </a:rPr>
              <a:t>. руб. </a:t>
            </a:r>
            <a:endParaRPr lang="ru-RU" sz="14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 algn="just"/>
            <a:r>
              <a:rPr lang="ru-RU" sz="1400" b="1" dirty="0">
                <a:solidFill>
                  <a:prstClr val="black"/>
                </a:solidFill>
                <a:latin typeface="Cambria" pitchFamily="18" charset="0"/>
              </a:rPr>
              <a:t>Дефицит бюджета Сафоновского городского поселения  на </a:t>
            </a:r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</a:rPr>
              <a:t>2022 </a:t>
            </a:r>
            <a:r>
              <a:rPr lang="ru-RU" sz="1400" b="1" dirty="0">
                <a:solidFill>
                  <a:prstClr val="black"/>
                </a:solidFill>
                <a:latin typeface="Cambria" pitchFamily="18" charset="0"/>
              </a:rPr>
              <a:t>год  -   </a:t>
            </a:r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</a:rPr>
              <a:t>0,0 тыс</a:t>
            </a:r>
            <a:r>
              <a:rPr lang="ru-RU" sz="1400" b="1" dirty="0">
                <a:solidFill>
                  <a:prstClr val="black"/>
                </a:solidFill>
                <a:latin typeface="Cambria" pitchFamily="18" charset="0"/>
              </a:rPr>
              <a:t>. руб. </a:t>
            </a:r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Cambria" pitchFamily="18" charset="0"/>
            </a:endParaRPr>
          </a:p>
          <a:p>
            <a:pPr lvl="0" algn="just"/>
            <a:endParaRPr lang="ru-RU" sz="1400" b="1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ru-RU" sz="11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7635938"/>
              </p:ext>
            </p:extLst>
          </p:nvPr>
        </p:nvGraphicFramePr>
        <p:xfrm>
          <a:off x="899592" y="2420888"/>
          <a:ext cx="7488833" cy="26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382"/>
                <a:gridCol w="1547507"/>
                <a:gridCol w="1436972"/>
                <a:gridCol w="1436972"/>
              </a:tblGrid>
              <a:tr h="310717"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2019г.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2020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г.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2021г.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010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Источники внутреннего финансирования дефицита бюджетов- всего</a:t>
                      </a:r>
                    </a:p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107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в том числе: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5282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Кредиты кредитных организаций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5282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Бюджетные кредиты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5500702"/>
            <a:ext cx="551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*В соответствии со статьей 92 Бюджетного кодекса РФ дефицит бюджета города </a:t>
            </a:r>
          </a:p>
          <a:p>
            <a:r>
              <a:rPr lang="ru-RU" sz="1200" dirty="0" smtClean="0"/>
              <a:t>не должен превышать 10% от доходов, без учета безвозмездных поступлений.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89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746802"/>
            <a:ext cx="3240360" cy="268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1643050"/>
            <a:ext cx="1923004" cy="116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6314493"/>
              </p:ext>
            </p:extLst>
          </p:nvPr>
        </p:nvGraphicFramePr>
        <p:xfrm>
          <a:off x="498835" y="1225548"/>
          <a:ext cx="8522215" cy="22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363"/>
                <a:gridCol w="1000132"/>
                <a:gridCol w="1000132"/>
                <a:gridCol w="948588"/>
              </a:tblGrid>
              <a:tr h="2597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2020 г.</a:t>
                      </a:r>
                    </a:p>
                  </a:txBody>
                  <a:tcPr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2021 г.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2022г.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75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Cambria" panose="02040503050406030204" pitchFamily="18" charset="0"/>
                        </a:rPr>
                        <a:t>ВСЕГО</a:t>
                      </a:r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, в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том числе: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25 892,8</a:t>
                      </a:r>
                      <a:endParaRPr lang="ru-RU" sz="14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25 892,8</a:t>
                      </a:r>
                      <a:endParaRPr lang="ru-RU" sz="14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25 892,8</a:t>
                      </a:r>
                      <a:endParaRPr lang="ru-RU" sz="1400" b="1" dirty="0"/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554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«Развитие физической культуры и спорта в муниципальном бюджетном учреждении «Физкультурно-оздоровительный комплекс «Сафоново Спорт-Арена»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16 316,2</a:t>
                      </a:r>
                      <a:endParaRPr lang="ru-RU" sz="1400" b="1" dirty="0"/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16 316,2</a:t>
                      </a:r>
                      <a:endParaRPr lang="ru-RU" sz="1400" b="1" dirty="0"/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16 316,2</a:t>
                      </a:r>
                      <a:endParaRPr lang="ru-RU" sz="1400" b="1" dirty="0"/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031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Подпрограмма «Развитие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физической культуры и спорта в муниципальном бюджетном учреждении «Физкультурно-спортивный клуб «Сафоново»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9 576,6</a:t>
                      </a:r>
                      <a:endParaRPr lang="ru-RU" sz="1400" b="1" dirty="0"/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9 576,6</a:t>
                      </a:r>
                      <a:endParaRPr lang="ru-RU" sz="1400" b="1" dirty="0"/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9 576,6</a:t>
                      </a:r>
                      <a:endParaRPr lang="ru-RU" sz="1400" b="1" dirty="0"/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43900" y="92867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(тыс. руб.)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460864" y="62899"/>
            <a:ext cx="7001292" cy="121110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«Развитие физической культуры и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спорта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в Сафоновском </a:t>
            </a:r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поселении </a:t>
            </a:r>
            <a:r>
              <a:rPr lang="ru-RU" sz="1400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Сафоновского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района Смоленской области»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 descr="http://safonovo-admin.ru/files/198/resize/tovkoxhelwg_300_2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214950"/>
            <a:ext cx="2571768" cy="1476372"/>
          </a:xfrm>
          <a:prstGeom prst="rect">
            <a:avLst/>
          </a:prstGeom>
          <a:noFill/>
        </p:spPr>
      </p:pic>
      <p:pic>
        <p:nvPicPr>
          <p:cNvPr id="43016" name="Picture 8" descr="http://safonovo-admin.ru/files/198/resize/dscn638215082019_500_375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571876"/>
            <a:ext cx="2571768" cy="1500199"/>
          </a:xfrm>
          <a:prstGeom prst="rect">
            <a:avLst/>
          </a:prstGeom>
          <a:noFill/>
        </p:spPr>
      </p:pic>
      <p:pic>
        <p:nvPicPr>
          <p:cNvPr id="43018" name="Picture 10" descr="http://safonovo-admin.ru/files/198/resize/dscn6554_500_375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3571876"/>
            <a:ext cx="2643206" cy="1500199"/>
          </a:xfrm>
          <a:prstGeom prst="rect">
            <a:avLst/>
          </a:prstGeom>
          <a:noFill/>
        </p:spPr>
      </p:pic>
      <p:pic>
        <p:nvPicPr>
          <p:cNvPr id="43020" name="Picture 12" descr="http://safonovo-admin.ru/files/198/resize/96584nachalo_300_2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5143512"/>
            <a:ext cx="2643206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53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74" y="3392050"/>
            <a:ext cx="861226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155 спортивно-массовое мероприятие, в которых участвовало более 8000 человек.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Наш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входит в число 310 городов России, имеющих ледовые арены.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открытием Ледового дворца в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проходили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различного уровня.  Комплекс «Сафоново Спорт-Арена» приобрел широкую известность.  Три раза в неделю  проходят специальные тренировки по фигурному катанию, хоккею. Пять раз в неделю - массовое катание. В муниципальном бюджетном учреждении ФОК « Сафоново Спорт-Арена»  работают секции хоккея, фигурного катания, функционирует тренажерный зал. В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 ледовой арене прошло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267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международного, областного и районного значения, в которых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участвовало более 8000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275" y="762963"/>
            <a:ext cx="861943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муниципальной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является развитие физической культуры и спорта в г. Сафоново в условиях функционирования  муниципальных бюджетных учреждений: физкультурно-спортивного клуба «Сафоново» и физкультурно-оздоровительного комплекса «Сафоново Спорт-Арена».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физической культуры и спорта в Смоленской области и в муниципальном образовании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Сафоновского городского поселения имеет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значение. Об этом свидетельствует количество регулярно занимающихся физической культурой и спортом людей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15 005 человек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составляет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36,1%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населения Сафоновского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за год спортсменов массовых разрядов-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1225.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424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Пояснения к муниципальной программе  «Развитие физической культуры и спорта в Сафоновском городском поселении»  на </a:t>
            </a:r>
            <a:r>
              <a:rPr lang="ru-RU" b="1" dirty="0" smtClean="0">
                <a:latin typeface="Cambria" panose="02040503050406030204" pitchFamily="18" charset="0"/>
              </a:rPr>
              <a:t>2014-2025 </a:t>
            </a:r>
            <a:r>
              <a:rPr lang="ru-RU" b="1" dirty="0">
                <a:latin typeface="Cambria" panose="02040503050406030204" pitchFamily="18" charset="0"/>
              </a:rPr>
              <a:t>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2161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178"/>
            <a:ext cx="4824536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mbria" panose="02040503050406030204" pitchFamily="18" charset="0"/>
              </a:rPr>
              <a:t>Что такое дорожные фонды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8075240" cy="39604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r>
              <a:rPr lang="ru-RU" sz="1600" dirty="0" smtClean="0">
                <a:latin typeface="Cambria" panose="02040503050406030204" pitchFamily="18" charset="0"/>
              </a:rPr>
              <a:t>Дорожный фонд Сафоновского городского поселения формируется в соответствии с порядком, утверждённым решением Совета депутатов Сафоновского городского поселения от 17.12.2014 № 38/2 в виде: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Cambria" panose="02040503050406030204" pitchFamily="18" charset="0"/>
              </a:rPr>
              <a:t>доходов от акцизов на нефтепродукты, подлежащих зачислению в бюджет Сафоновского городского поселения в соответствии с областным законом от 29.09.2005 №87-ФЗ «О межбюджетных отношениях Смоленской области»;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Cambria" panose="02040503050406030204" pitchFamily="18" charset="0"/>
              </a:rPr>
              <a:t>субсидий из областного бюджета на проектирование, строительство, реконструкцию, капитальный ремонт, ремонт и содержание автомобильных дорог;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Cambria" panose="02040503050406030204" pitchFamily="18" charset="0"/>
              </a:rPr>
              <a:t>безвозмездных поступлений от физических и юридических лиц;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Cambria" panose="02040503050406030204" pitchFamily="18" charset="0"/>
              </a:rPr>
              <a:t>иных межбюджетных трансфертов.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	Средства </a:t>
            </a:r>
            <a:r>
              <a:rPr lang="ru-RU" sz="1600" dirty="0">
                <a:latin typeface="Cambria" panose="02040503050406030204" pitchFamily="18" charset="0"/>
              </a:rPr>
              <a:t>дорожного фонда Сафоновского городского поселения направляются </a:t>
            </a:r>
            <a:r>
              <a:rPr lang="ru-RU" sz="1600" dirty="0" smtClean="0">
                <a:latin typeface="Cambria" panose="02040503050406030204" pitchFamily="18" charset="0"/>
              </a:rPr>
              <a:t>на содержание, </a:t>
            </a:r>
            <a:r>
              <a:rPr lang="ru-RU" sz="1600" dirty="0">
                <a:latin typeface="Cambria" panose="02040503050406030204" pitchFamily="18" charset="0"/>
              </a:rPr>
              <a:t>ремонт, капитальный ремонт, реконструкцию, </a:t>
            </a:r>
            <a:r>
              <a:rPr lang="ru-RU" sz="1600" dirty="0" smtClean="0">
                <a:latin typeface="Cambria" panose="02040503050406030204" pitchFamily="18" charset="0"/>
              </a:rPr>
              <a:t>строительство и проектирование </a:t>
            </a:r>
            <a:r>
              <a:rPr lang="ru-RU" sz="1600" dirty="0">
                <a:latin typeface="Cambria" panose="02040503050406030204" pitchFamily="18" charset="0"/>
              </a:rPr>
              <a:t>автомобильных дорог; капитальный ремонт и ремонт </a:t>
            </a:r>
            <a:r>
              <a:rPr lang="ru-RU" sz="1600" dirty="0" smtClean="0">
                <a:latin typeface="Cambria" panose="02040503050406030204" pitchFamily="18" charset="0"/>
              </a:rPr>
              <a:t>дворовых территорий многоквартирных </a:t>
            </a:r>
            <a:r>
              <a:rPr lang="ru-RU" sz="1600" dirty="0">
                <a:latin typeface="Cambria" panose="02040503050406030204" pitchFamily="18" charset="0"/>
              </a:rPr>
              <a:t>домов и проездов к ним.</a:t>
            </a:r>
          </a:p>
          <a:p>
            <a:pPr marL="0" indent="0" algn="just">
              <a:buNone/>
            </a:pP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5500702"/>
            <a:ext cx="2735164" cy="114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500702"/>
            <a:ext cx="2818002" cy="1214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395536" y="260648"/>
            <a:ext cx="8208912" cy="1728192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Дорожный фонд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ru-RU" i="1" dirty="0">
                <a:solidFill>
                  <a:schemeClr val="tx1"/>
                </a:solidFill>
                <a:latin typeface="Cambria" panose="02040503050406030204" pitchFamily="18" charset="0"/>
              </a:rPr>
              <a:t>это часть средств бюджета, направляемая на обеспечение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 и проездов к ним.</a:t>
            </a:r>
          </a:p>
        </p:txBody>
      </p:sp>
    </p:spTree>
    <p:extLst>
      <p:ext uri="{BB962C8B-B14F-4D97-AF65-F5344CB8AC3E}">
        <p14:creationId xmlns:p14="http://schemas.microsoft.com/office/powerpoint/2010/main" xmlns="" val="20492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" y="0"/>
            <a:ext cx="8640960" cy="81035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Cambria" panose="02040503050406030204" pitchFamily="18" charset="0"/>
              </a:rPr>
              <a:t>Объём дорожного фонда</a:t>
            </a:r>
            <a:br>
              <a:rPr lang="ru-RU" sz="2400" b="1" dirty="0" smtClean="0">
                <a:latin typeface="Cambria" panose="02040503050406030204" pitchFamily="18" charset="0"/>
              </a:rPr>
            </a:br>
            <a:r>
              <a:rPr lang="ru-RU" sz="2400" b="1" dirty="0" smtClean="0">
                <a:latin typeface="Cambria" panose="02040503050406030204" pitchFamily="18" charset="0"/>
              </a:rPr>
              <a:t>Сафоновского городского поселения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03289482"/>
              </p:ext>
            </p:extLst>
          </p:nvPr>
        </p:nvGraphicFramePr>
        <p:xfrm>
          <a:off x="358734" y="887234"/>
          <a:ext cx="8496943" cy="420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773"/>
                <a:gridCol w="1037866"/>
                <a:gridCol w="1112759"/>
                <a:gridCol w="1071570"/>
                <a:gridCol w="1059848"/>
                <a:gridCol w="1152127"/>
              </a:tblGrid>
              <a:tr h="4798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Вид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доходов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факт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г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г.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15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Акцизы на нефтепродукты, подлежащие зачислению в бюджет Сафоновского городского поселения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8 309,6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mbria" pitchFamily="18" charset="0"/>
                        </a:rPr>
                        <a:t>9425</a:t>
                      </a:r>
                      <a:r>
                        <a:rPr lang="ru-RU" sz="1600" dirty="0" smtClean="0">
                          <a:latin typeface="Cambria" pitchFamily="18" charset="0"/>
                        </a:rPr>
                        <a:t>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9 425,1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11 925,3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14 213,0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139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mbria" panose="02040503050406030204" pitchFamily="18" charset="0"/>
                        </a:rPr>
                        <a:t>Субсидии из областного бюджета на капитальный ремонт и ремонт автомобильных дорог</a:t>
                      </a:r>
                      <a:endParaRPr lang="ru-RU" sz="1400" b="1" dirty="0"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41095,9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0,0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0,0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0,0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0,0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mbria" panose="02040503050406030204" pitchFamily="18" charset="0"/>
                        </a:rPr>
                        <a:t>Объём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Cambria" panose="02040503050406030204" pitchFamily="18" charset="0"/>
                        </a:rPr>
                        <a:t>доходов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 дорожного фонда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49405,5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9300,0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9 425,1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11 925,3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14</a:t>
                      </a:r>
                      <a:r>
                        <a:rPr lang="ru-RU" sz="1600" baseline="0" dirty="0" smtClean="0">
                          <a:latin typeface="Cambria" pitchFamily="18" charset="0"/>
                        </a:rPr>
                        <a:t> 213,0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mbria" panose="02040503050406030204" pitchFamily="18" charset="0"/>
                        </a:rPr>
                        <a:t>Объём расходов </a:t>
                      </a:r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дорожного фонда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8 532,6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47 466,0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10 352,2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10 969,7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mbria" pitchFamily="18" charset="0"/>
                        </a:rPr>
                        <a:t>10 969,7</a:t>
                      </a:r>
                      <a:endParaRPr lang="ru-RU" sz="1600" baseline="0" dirty="0" smtClean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00066">
                <a:tc gridSpan="6"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В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2020 году в бюджет </a:t>
                      </a:r>
                      <a:r>
                        <a:rPr lang="ru-RU" sz="1400" baseline="0" dirty="0" err="1" smtClean="0">
                          <a:latin typeface="Cambria" panose="02040503050406030204" pitchFamily="18" charset="0"/>
                        </a:rPr>
                        <a:t>Сафоновского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городского поселения </a:t>
                      </a:r>
                      <a:r>
                        <a:rPr lang="ru-RU" sz="1400" baseline="0" dirty="0" err="1" smtClean="0">
                          <a:latin typeface="Cambria" panose="02040503050406030204" pitchFamily="18" charset="0"/>
                        </a:rPr>
                        <a:t>Сафоновского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района Смоленской области планируется поступление субсидии из областного бюджета на ремонт дорог общего пользования в сумме 24 975,0 тыс. рублей, которые будут уточнены после утверждения областного бюджета.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 smtClean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aseline="0" dirty="0" smtClean="0">
                        <a:latin typeface="Cambria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548680"/>
            <a:ext cx="1143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</a:rPr>
              <a:t>(тыс. руб.)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C:\Documents and Settings\Dohod_MV\Рабочий стол\дорожные рабо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7025"/>
            <a:ext cx="2376264" cy="1435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5143512"/>
            <a:ext cx="2592288" cy="150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http://safonovo-admin.ru/files/198/resize/yamochnyj-remont-na-sajt_300_4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5143512"/>
            <a:ext cx="2071682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17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975" y="404664"/>
            <a:ext cx="824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Доходы и расходы бюджета Сафоновского городского поселения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в расчете на душу населения </a:t>
            </a:r>
            <a:endParaRPr lang="ru-RU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04014"/>
              </p:ext>
            </p:extLst>
          </p:nvPr>
        </p:nvGraphicFramePr>
        <p:xfrm>
          <a:off x="106594" y="1268761"/>
          <a:ext cx="8929901" cy="54608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1444"/>
                <a:gridCol w="1097938"/>
                <a:gridCol w="1317526"/>
                <a:gridCol w="1244330"/>
                <a:gridCol w="1328935"/>
                <a:gridCol w="1159728"/>
              </a:tblGrid>
              <a:tr h="1874487"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 г.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2019 г.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оценка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 г.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2022г.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12906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                      </a:t>
                      </a:r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в расчете на 1 человека, руб.</a:t>
                      </a:r>
                      <a:endParaRPr lang="ru-RU" sz="14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4351,1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4351,1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2738,2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2935,2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3108,4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</a:tr>
              <a:tr h="1012906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     </a:t>
                      </a:r>
                      <a:r>
                        <a:rPr lang="ru-RU" sz="1400" b="1" dirty="0" smtClean="0"/>
                        <a:t>Расходы</a:t>
                      </a:r>
                      <a:r>
                        <a:rPr lang="ru-RU" sz="1400" b="1" baseline="0" dirty="0" smtClean="0"/>
                        <a:t> в расчете на 1 человека, руб.</a:t>
                      </a:r>
                      <a:endParaRPr lang="ru-RU" sz="14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3995,4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3995,4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2 803,4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2 824,4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2 899,0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</a:tr>
              <a:tr h="1560507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Расходы</a:t>
                      </a:r>
                      <a:r>
                        <a:rPr lang="ru-RU" sz="1400" b="1" baseline="0" dirty="0" smtClean="0"/>
                        <a:t> на жилищно-коммунальное и дорожное хозяйство в расчете на 1 человека, руб.</a:t>
                      </a:r>
                      <a:endParaRPr lang="ru-RU" sz="14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3225,0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3225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1 893,2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1 839,6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1 834,6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556792"/>
            <a:ext cx="1917785" cy="13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895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Предоставление субсидий юридическим лицам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717" y="980728"/>
            <a:ext cx="8219256" cy="936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Cambria" panose="02040503050406030204" pitchFamily="18" charset="0"/>
              </a:rPr>
              <a:t>Субсидии в рамках реализации муниципальной программы «Развитие жилищно-коммунального хозяйства Сафоновского городского поселения на 2014-2025 годы предусмотрены:</a:t>
            </a:r>
            <a:endParaRPr lang="ru-RU" sz="18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07907231"/>
              </p:ext>
            </p:extLst>
          </p:nvPr>
        </p:nvGraphicFramePr>
        <p:xfrm>
          <a:off x="323528" y="2150719"/>
          <a:ext cx="3398933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933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Юридическим лицам (за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исключением государственных (муниципальных) учреждений, грантов в форме субсидий), индивидуальным предпринимателям, а также физическим лицам – производителям товаров, работ, услуг с целью финансового обеспечения (возмещения) затрат, связанных с оказанием услуг бань населению, некомпенсированных доходами от населения в связи с применением регулируемых тарифов, установленных решением представительного органа местного самоуправления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5113660"/>
            <a:ext cx="2928958" cy="174434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56943106"/>
              </p:ext>
            </p:extLst>
          </p:nvPr>
        </p:nvGraphicFramePr>
        <p:xfrm>
          <a:off x="3707904" y="2204864"/>
          <a:ext cx="4464496" cy="302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3928" y="2564904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33164" y="3532366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2021г.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4536604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2022г.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148064" y="2564904"/>
            <a:ext cx="432048" cy="3693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148064" y="3532366"/>
            <a:ext cx="432048" cy="3693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112061" y="4536604"/>
            <a:ext cx="504056" cy="369331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8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9798" y="842151"/>
            <a:ext cx="561662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Cambria" pitchFamily="18" charset="0"/>
              </a:rPr>
              <a:t>БЮДЖЕТ – ЭТО ПЛАН ДОХОДОВ И РАСХОДОВ</a:t>
            </a:r>
            <a:endParaRPr lang="ru-RU" sz="20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1484784"/>
            <a:ext cx="8136904" cy="537218"/>
            <a:chOff x="853826" y="215345"/>
            <a:chExt cx="7365319" cy="53721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53826" y="215345"/>
              <a:ext cx="7365319" cy="537218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853826" y="363169"/>
              <a:ext cx="7312869" cy="1478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Cambria" pitchFamily="18" charset="0"/>
                </a:rPr>
                <a:t>Доходы бюджета </a:t>
              </a:r>
              <a:r>
                <a:rPr lang="ru-RU" b="1" kern="1200" dirty="0" smtClean="0">
                  <a:solidFill>
                    <a:schemeClr val="tx1"/>
                  </a:solidFill>
                  <a:latin typeface="Cambria" pitchFamily="18" charset="0"/>
                </a:rPr>
                <a:t>- поступающие в бюджет денежные средства</a:t>
              </a:r>
              <a:endParaRPr lang="ru-RU" b="1" kern="120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776845266"/>
              </p:ext>
            </p:extLst>
          </p:nvPr>
        </p:nvGraphicFramePr>
        <p:xfrm>
          <a:off x="214282" y="2071678"/>
          <a:ext cx="892971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73954" y="2606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ЧТО ТАКОЕ БЮДЖЕТ?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8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768752" cy="3970318"/>
          </a:xfrm>
          <a:prstGeom prst="rect">
            <a:avLst/>
          </a:prstGeom>
          <a:blipFill dpi="0" rotWithShape="1">
            <a:blip r:embed="rId2"/>
            <a:srcRect/>
            <a:stretch>
              <a:fillRect l="61000" t="43000"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prstClr val="black"/>
                </a:solidFill>
                <a:latin typeface="Cambria" panose="02040503050406030204" pitchFamily="18" charset="0"/>
              </a:rPr>
              <a:t>Контактная информация:</a:t>
            </a:r>
          </a:p>
          <a:p>
            <a:endParaRPr lang="ru-RU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Финансовое управление Администрации муниципального 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образования «Сафоновский 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район» Смоленской 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области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Адрес: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Смоленская область, г. Сафоново, ул. Ленина, д. 3</a:t>
            </a:r>
          </a:p>
          <a:p>
            <a:endParaRPr lang="ru-RU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Телефон: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8 (48142) 4-19-50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Веб-сайт: 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http://safonovo-admin.ru/</a:t>
            </a:r>
            <a:endParaRPr lang="ru-RU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Режим работы:</a:t>
            </a:r>
          </a:p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Понедельник – пятница с 8.30 до 17.30</a:t>
            </a:r>
          </a:p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Перерыв: с 13.00 до 14.00</a:t>
            </a:r>
          </a:p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Выходной: суббота – воскресенье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374982"/>
            <a:ext cx="3348372" cy="232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65" y="332656"/>
            <a:ext cx="9036496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Расходы бюджета - выплачиваемые из бюджета денежные средства  на: 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268760"/>
            <a:ext cx="1806969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24944"/>
            <a:ext cx="1903302" cy="1141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211960" y="1700808"/>
            <a:ext cx="32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latin typeface="Cambria" pitchFamily="18" charset="0"/>
              </a:rPr>
              <a:t>Благоустройство города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46658" y="3235849"/>
            <a:ext cx="36139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latin typeface="Cambria" pitchFamily="18" charset="0"/>
              </a:rPr>
              <a:t>Ремонт и содержание дорог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4077072"/>
            <a:ext cx="27313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latin typeface="Cambria" pitchFamily="18" charset="0"/>
              </a:rPr>
              <a:t>Уличное освещение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5267979"/>
            <a:ext cx="3888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latin typeface="Cambria" pitchFamily="18" charset="0"/>
              </a:rPr>
              <a:t>Содержание муниципальных учреждений 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     физической </a:t>
            </a:r>
            <a:r>
              <a:rPr lang="ru-RU" b="1" dirty="0">
                <a:solidFill>
                  <a:prstClr val="black"/>
                </a:solidFill>
                <a:latin typeface="Cambria" pitchFamily="18" charset="0"/>
              </a:rPr>
              <a:t>культуры и спорта</a:t>
            </a:r>
          </a:p>
          <a:p>
            <a:pPr lvl="0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6309320"/>
            <a:ext cx="22760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latin typeface="Cambria" pitchFamily="18" charset="0"/>
              </a:rPr>
              <a:t>Другие расходы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37" y="5018100"/>
            <a:ext cx="1619672" cy="1214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462" y="3684125"/>
            <a:ext cx="1947658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67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404664"/>
            <a:ext cx="4746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Дефицит и профицит бюджета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496" y="1034854"/>
            <a:ext cx="1944216" cy="2014932"/>
          </a:xfrm>
          <a:prstGeom prst="ellipse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</a:rPr>
              <a:t>ДОХОДЫ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1124744"/>
            <a:ext cx="1944216" cy="147748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</a:rPr>
              <a:t>РАСХОДЫ</a:t>
            </a:r>
          </a:p>
        </p:txBody>
      </p:sp>
      <p:sp>
        <p:nvSpPr>
          <p:cNvPr id="8" name="Овал 7"/>
          <p:cNvSpPr/>
          <p:nvPr/>
        </p:nvSpPr>
        <p:spPr>
          <a:xfrm>
            <a:off x="48263" y="3234687"/>
            <a:ext cx="1859441" cy="163447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</a:rPr>
              <a:t>ДОХОДЫ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83768" y="2852936"/>
            <a:ext cx="2312593" cy="2234853"/>
          </a:xfrm>
          <a:prstGeom prst="ellipse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</a:rPr>
              <a:t>РАСХОДЫ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1979712" y="1687655"/>
            <a:ext cx="648072" cy="522059"/>
          </a:xfrm>
          <a:prstGeom prst="mathMinus">
            <a:avLst/>
          </a:prstGeom>
          <a:solidFill>
            <a:srgbClr val="00B050"/>
          </a:solidFill>
          <a:ln w="254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1907704" y="3429000"/>
            <a:ext cx="648072" cy="539495"/>
          </a:xfrm>
          <a:prstGeom prst="mathMinus">
            <a:avLst/>
          </a:prstGeom>
          <a:solidFill>
            <a:srgbClr val="00B050"/>
          </a:solidFill>
          <a:ln w="254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4572000" y="1716708"/>
            <a:ext cx="864096" cy="316455"/>
          </a:xfrm>
          <a:prstGeom prst="mathEqual">
            <a:avLst/>
          </a:prstGeom>
          <a:solidFill>
            <a:srgbClr val="00B050"/>
          </a:solidFill>
          <a:ln w="254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4720663" y="3506658"/>
            <a:ext cx="820178" cy="324036"/>
          </a:xfrm>
          <a:prstGeom prst="mathEqual">
            <a:avLst/>
          </a:prstGeom>
          <a:solidFill>
            <a:srgbClr val="00B050"/>
          </a:solidFill>
          <a:ln w="254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1196752"/>
            <a:ext cx="3707904" cy="1446550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ПРОФИЦИТ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(доходы больше расходов)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</a:rPr>
              <a:t>При превышении доходов над расходами принимается решение, как их использовать (например, накапливать денежные средства, погашать долг)</a:t>
            </a:r>
            <a:endParaRPr lang="ru-RU" sz="1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2996952"/>
            <a:ext cx="3707904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ДЕФИЦИТ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(расходы больше доходов)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</a:rPr>
              <a:t>Необходимо использовать источники финансирования дефицита: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6096" y="4149080"/>
            <a:ext cx="370790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latin typeface="Cambria" pitchFamily="18" charset="0"/>
              </a:rPr>
              <a:t>Бюджетные кредиты полученные от других бюджетов</a:t>
            </a:r>
            <a:endParaRPr lang="ru-RU" sz="1400" b="1" i="1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4797152"/>
            <a:ext cx="370790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latin typeface="Cambria" pitchFamily="18" charset="0"/>
              </a:rPr>
              <a:t>Кредиты, полученные от коммерческих банков</a:t>
            </a:r>
            <a:endParaRPr lang="ru-RU" sz="1400" b="1" i="1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096" y="5445224"/>
            <a:ext cx="370790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latin typeface="Cambria" pitchFamily="18" charset="0"/>
              </a:rPr>
              <a:t>Остатки денежных средств на счетах бюджета</a:t>
            </a:r>
            <a:endParaRPr lang="ru-RU" sz="1400" b="1" i="1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6093297"/>
            <a:ext cx="3707904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latin typeface="Cambria" pitchFamily="18" charset="0"/>
              </a:rPr>
              <a:t>Другие источники</a:t>
            </a:r>
            <a:endParaRPr lang="ru-RU" sz="1400" b="1" i="1" dirty="0"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662" y="2143115"/>
            <a:ext cx="1247884" cy="922263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000504"/>
            <a:ext cx="1226520" cy="1079349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437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ambria" pitchFamily="18" charset="0"/>
              </a:rPr>
              <a:t>Формирование проекта </a:t>
            </a:r>
            <a:r>
              <a:rPr lang="ru-RU" sz="2400" b="1" dirty="0" smtClean="0">
                <a:latin typeface="Cambria" pitchFamily="18" charset="0"/>
              </a:rPr>
              <a:t>бюджета основывается на: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363272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857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5" cy="828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Местные налоги, действующие на территории Сафоновского городского поселения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942" y="1067253"/>
            <a:ext cx="2268000" cy="43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Налог</a:t>
            </a:r>
            <a:r>
              <a:rPr lang="ru-RU" dirty="0" smtClean="0">
                <a:latin typeface="Cambria" pitchFamily="18" charset="0"/>
              </a:rPr>
              <a:t> 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7916" y="1081680"/>
            <a:ext cx="4536000" cy="403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Основные ставки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129" y="4275257"/>
            <a:ext cx="2268000" cy="914400"/>
          </a:xfrm>
          <a:prstGeom prst="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Налог на имущество физических лиц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348880"/>
            <a:ext cx="2268000" cy="9144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Земельный налог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352672"/>
            <a:ext cx="4932040" cy="158038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В зависимости от вида земельного участка: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0,3%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  -  за земли сельскохозяйственного назначения; занятые жилым фондом; предоставленные для личного подсобного хозяйства.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1,5%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  -  за прочие земельные участки., в том числе за нецелевое использование земель сельскохозяйственного назначения</a:t>
            </a:r>
            <a:endParaRPr lang="ru-RU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252845"/>
            <a:ext cx="4932040" cy="1336395"/>
          </a:xfrm>
          <a:prstGeom prst="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В зависимости от  кадастровой стоимости объектов:</a:t>
            </a:r>
          </a:p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0,1%-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в отношении жилых  объектов недвижимости</a:t>
            </a:r>
          </a:p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2%-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в отношении объектов недвижимости кадастровой стоимостью выше 300 млн.руб.</a:t>
            </a:r>
          </a:p>
          <a:p>
            <a:r>
              <a:rPr lang="ru-RU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0,5%- 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в  отношении прочих объектов  налогообложения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843808" y="2780928"/>
            <a:ext cx="1404000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843808" y="4509120"/>
            <a:ext cx="1404000" cy="484632"/>
          </a:xfrm>
          <a:prstGeom prst="right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576813" y="1487953"/>
            <a:ext cx="468000" cy="8640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58497" y="1519410"/>
            <a:ext cx="484632" cy="8280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rfkmrekznj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589240"/>
            <a:ext cx="1028934" cy="10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6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51" y="3933056"/>
            <a:ext cx="1675191" cy="1046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524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259" y="5229200"/>
            <a:ext cx="1718401" cy="131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01" y="2564904"/>
            <a:ext cx="1436489" cy="95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82" y="1196752"/>
            <a:ext cx="1322071" cy="115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63507" y="44624"/>
            <a:ext cx="64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  <a:cs typeface="Times New Roman" panose="02020603050405020304" pitchFamily="18" charset="0"/>
              </a:rPr>
              <a:t>Основные показатели развития экономики Сафоновского городского поселения  на 2020 год  </a:t>
            </a:r>
            <a:r>
              <a:rPr lang="ru-RU" sz="2000" b="1" dirty="0">
                <a:latin typeface="Cambria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Cambria" pitchFamily="18" charset="0"/>
                <a:cs typeface="Times New Roman" panose="02020603050405020304" pitchFamily="18" charset="0"/>
              </a:rPr>
              <a:t> плановый период 2021-2022гг.</a:t>
            </a:r>
            <a:endParaRPr lang="ru-RU" sz="2000" b="1" dirty="0">
              <a:latin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7087293"/>
              </p:ext>
            </p:extLst>
          </p:nvPr>
        </p:nvGraphicFramePr>
        <p:xfrm>
          <a:off x="1724381" y="1140969"/>
          <a:ext cx="7393436" cy="553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818"/>
                <a:gridCol w="864096"/>
                <a:gridCol w="936104"/>
                <a:gridCol w="1008112"/>
                <a:gridCol w="1008112"/>
                <a:gridCol w="1043194"/>
              </a:tblGrid>
              <a:tr h="7322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Показатели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2018г.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факт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2019 г.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оценка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прогноз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2021</a:t>
                      </a:r>
                      <a:r>
                        <a:rPr lang="ru-RU" sz="16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Cambria" pitchFamily="18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прогноз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Cambria" pitchFamily="18" charset="0"/>
                        </a:rPr>
                        <a:t>г.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прогноз</a:t>
                      </a:r>
                    </a:p>
                  </a:txBody>
                  <a:tcPr/>
                </a:tc>
              </a:tr>
              <a:tr h="44002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Cambria" pitchFamily="18" charset="0"/>
                        </a:rPr>
                        <a:t>Численность  населения, тыс. человек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42,15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41,51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41,2</a:t>
                      </a:r>
                      <a:endParaRPr lang="ru-RU" sz="1200" dirty="0"/>
                    </a:p>
                  </a:txBody>
                  <a:tcPr/>
                </a:tc>
              </a:tr>
              <a:tr h="61603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Cambria" pitchFamily="18" charset="0"/>
                        </a:rPr>
                        <a:t>Темп роста отгрузки ,</a:t>
                      </a:r>
                      <a:r>
                        <a:rPr lang="ru-RU" sz="1200" baseline="0" dirty="0" smtClean="0">
                          <a:latin typeface="Cambria" pitchFamily="18" charset="0"/>
                        </a:rPr>
                        <a:t>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</a:t>
                      </a:r>
                      <a:endParaRPr lang="ru-RU" sz="1200" dirty="0"/>
                    </a:p>
                  </a:txBody>
                  <a:tcPr/>
                </a:tc>
              </a:tr>
              <a:tr h="44002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Cambria" pitchFamily="18" charset="0"/>
                        </a:rPr>
                        <a:t>Темп роста оборота розничной торговли,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109,1</a:t>
                      </a:r>
                      <a:endParaRPr lang="ru-RU" sz="1200" dirty="0"/>
                    </a:p>
                  </a:txBody>
                  <a:tcPr/>
                </a:tc>
              </a:tr>
              <a:tr h="44002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Cambria" pitchFamily="18" charset="0"/>
                        </a:rPr>
                        <a:t>Темп роста объема платных услуг населению,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104,4</a:t>
                      </a:r>
                      <a:endParaRPr lang="ru-RU" sz="1200" dirty="0"/>
                    </a:p>
                  </a:txBody>
                  <a:tcPr/>
                </a:tc>
              </a:tr>
              <a:tr h="61603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Cambria" pitchFamily="18" charset="0"/>
                        </a:rPr>
                        <a:t>Темп роста инвестиций в основной капитал,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104,1</a:t>
                      </a:r>
                      <a:endParaRPr lang="ru-RU" sz="1200" dirty="0"/>
                    </a:p>
                  </a:txBody>
                  <a:tcPr/>
                </a:tc>
              </a:tr>
              <a:tr h="440022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Cambria" pitchFamily="18" charset="0"/>
                        </a:rPr>
                        <a:t>Уровень зарегистрированной безработицы, %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0,69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0,52</a:t>
                      </a:r>
                      <a:endParaRPr lang="ru-RU" sz="1200" dirty="0"/>
                    </a:p>
                  </a:txBody>
                  <a:tcPr/>
                </a:tc>
              </a:tr>
              <a:tr h="61603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Cambria" pitchFamily="18" charset="0"/>
                        </a:rPr>
                        <a:t>Среднемесячная заработная плата (по</a:t>
                      </a:r>
                      <a:r>
                        <a:rPr lang="ru-RU" sz="12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Cambria" pitchFamily="18" charset="0"/>
                        </a:rPr>
                        <a:t>крупным и средним предприятиям), руб.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29397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30385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31297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32235</a:t>
                      </a:r>
                      <a:endParaRPr lang="ru-RU" sz="1200" dirty="0"/>
                    </a:p>
                  </a:txBody>
                  <a:tcPr/>
                </a:tc>
              </a:tr>
              <a:tr h="49869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</a:rPr>
                        <a:t>Темп роста среднемесячной заработной платы, %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103</a:t>
                      </a:r>
                      <a:endParaRPr lang="ru-RU" sz="1200" dirty="0"/>
                    </a:p>
                  </a:txBody>
                  <a:tcPr/>
                </a:tc>
              </a:tr>
              <a:tr h="58470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Cambria" pitchFamily="18" charset="0"/>
                        </a:rPr>
                        <a:t>Ввод в действие жилых домов, кв.м. общей площади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20068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22328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11650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11700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11750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60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696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  <a:cs typeface="Times New Roman" panose="02020603050405020304" pitchFamily="18" charset="0"/>
              </a:rPr>
              <a:t>Основные  </a:t>
            </a:r>
            <a:r>
              <a:rPr lang="ru-RU" b="1" dirty="0" smtClean="0">
                <a:latin typeface="Cambria" pitchFamily="18" charset="0"/>
                <a:cs typeface="Times New Roman" panose="02020603050405020304" pitchFamily="18" charset="0"/>
              </a:rPr>
              <a:t>направления  </a:t>
            </a:r>
            <a:r>
              <a:rPr lang="ru-RU" b="1" dirty="0">
                <a:latin typeface="Cambria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b="1" dirty="0" smtClean="0">
                <a:latin typeface="Cambria" pitchFamily="18" charset="0"/>
                <a:cs typeface="Times New Roman" panose="02020603050405020304" pitchFamily="18" charset="0"/>
              </a:rPr>
              <a:t>политики Сафоновского </a:t>
            </a:r>
            <a:r>
              <a:rPr lang="ru-RU" b="1" dirty="0">
                <a:latin typeface="Cambria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 smtClean="0">
                <a:latin typeface="Cambria" pitchFamily="18" charset="0"/>
                <a:cs typeface="Times New Roman" panose="02020603050405020304" pitchFamily="18" charset="0"/>
              </a:rPr>
              <a:t> поселения на 2020 год и плановый период 2021-2022гг.</a:t>
            </a:r>
            <a:endParaRPr lang="ru-RU" b="1" dirty="0">
              <a:latin typeface="Cambria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7793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Формирование реалистичного прогноза доходов и расходов при формировании бюджета;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Приоритетное направление расходов на улучшение условий жизни людей, повышение эффективности и качества предоставляемых населению муниципальных услуг;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Создание благоприятных условий для осуществления гражданами прав на жилище, на основе организации жилищного строительства в рамках реализации адресных программ по проведению капитального ремонта многоквартирных домов и по переселению граждан из аварийного жилищного фонда;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Выполнение мероприятий, направленных на укрепление здоровья населения города, повышение физической активности и занятий спортом;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Улучшение внешнего вида города Сафонова  и создание благоприятных условий для комфортного проживания населения;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Повышение эффективности и результативности бюджетных расходов за счет сокращения неэффективных расходов;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Реализация принципов открытости и прозрачности управления муниципальными финансами, в том числе путем составления брошюры «Бюджет для граждан»;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Недопущение просроченной задолженности по бюджетным обязательствам Сафоновского городского поселения Сафоновского района Смоленской области;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i="1" dirty="0" smtClean="0"/>
              <a:t>Соблюдение предельного уровня дефицита Сафоновского городского поселения</a:t>
            </a:r>
            <a:endParaRPr lang="ru-RU" sz="1400" i="1" dirty="0"/>
          </a:p>
        </p:txBody>
      </p:sp>
      <p:pic>
        <p:nvPicPr>
          <p:cNvPr id="5" name="Рисунок 4" descr="BS ColoredArro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5429264"/>
            <a:ext cx="1500166" cy="125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66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7426</TotalTime>
  <Words>2779</Words>
  <Application>Microsoft Office PowerPoint</Application>
  <PresentationFormat>Экран (4:3)</PresentationFormat>
  <Paragraphs>577</Paragraphs>
  <Slides>30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Лист Microsoft Office Excel 97-2003</vt:lpstr>
      <vt:lpstr>«Бюджет для граждан»  к решению Совета депутатов Сафоновского городского поселения о бюджете Сафоновского городского поселения Сафоновского района Смоленской области на 2020 год и плановый период 2021-2022 гг. ( в соответствии с решением от 18.12.2019г. № 32/1)</vt:lpstr>
      <vt:lpstr>Слайд 2</vt:lpstr>
      <vt:lpstr>Слайд 3</vt:lpstr>
      <vt:lpstr>Слайд 4</vt:lpstr>
      <vt:lpstr>Слайд 5</vt:lpstr>
      <vt:lpstr>Формирование проекта бюджета основывается на:</vt:lpstr>
      <vt:lpstr>Местные налоги, действующие на территории Сафоновского городского поселения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Муниципальные программы Сафоновского городского поселения </vt:lpstr>
      <vt:lpstr>Слайд 17</vt:lpstr>
      <vt:lpstr> Муниципальная программа  «Формирование современной городской среды на территории Сафоновского городского поселения Сафоновского района Смоленской области» </vt:lpstr>
      <vt:lpstr>Пояснения к муниципальной программе «Развитие жилищно-коммунального хозяйства Сафоновского  района Смоленской области»</vt:lpstr>
      <vt:lpstr>СТРУКТУРА МУНИЦИПАЛЬНОГО ДОЛГА Сафоновского городского поселения  на 2020 год и плановый период 2021-2022 гг.</vt:lpstr>
      <vt:lpstr>Слайд 21</vt:lpstr>
      <vt:lpstr>РАСХОДЫ НА ОБСЛУЖИВАНИЕ ДОЛГОВЫХ ОБЯЗАТЕЛЬСТВ Сафоновского городского поселения  на 2020 год и плановый период 2021-2022гг.</vt:lpstr>
      <vt:lpstr>ИСТОЧНИКИ ФИНАНСИРОВАНИЯ ДЕФИЦИТА БЮДЖЕТА Сафоновского городского поселения  на 2020 год и плановый период 2021-2022 гг.</vt:lpstr>
      <vt:lpstr>Слайд 24</vt:lpstr>
      <vt:lpstr>Слайд 25</vt:lpstr>
      <vt:lpstr>Что такое дорожные фонды</vt:lpstr>
      <vt:lpstr>Объём дорожного фонда Сафоновского городского поселения</vt:lpstr>
      <vt:lpstr>Слайд 28</vt:lpstr>
      <vt:lpstr>Предоставление субсидий юридическим лицам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Сафоновского городского поселения «Сафоновский район» Смоленской области</dc:title>
  <dc:creator>Доходный отдел</dc:creator>
  <cp:lastModifiedBy>303-1</cp:lastModifiedBy>
  <cp:revision>622</cp:revision>
  <cp:lastPrinted>2017-02-20T05:59:28Z</cp:lastPrinted>
  <dcterms:created xsi:type="dcterms:W3CDTF">2014-01-27T14:11:22Z</dcterms:created>
  <dcterms:modified xsi:type="dcterms:W3CDTF">2020-04-15T05:49:18Z</dcterms:modified>
</cp:coreProperties>
</file>