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2"/>
  </p:notesMasterIdLst>
  <p:sldIdLst>
    <p:sldId id="272" r:id="rId2"/>
    <p:sldId id="280" r:id="rId3"/>
    <p:sldId id="301" r:id="rId4"/>
    <p:sldId id="299" r:id="rId5"/>
    <p:sldId id="281" r:id="rId6"/>
    <p:sldId id="300" r:id="rId7"/>
    <p:sldId id="303" r:id="rId8"/>
    <p:sldId id="302" r:id="rId9"/>
    <p:sldId id="305" r:id="rId10"/>
    <p:sldId id="278" r:id="rId11"/>
  </p:sldIdLst>
  <p:sldSz cx="9144000" cy="6858000" type="screen4x3"/>
  <p:notesSz cx="6681788" cy="9812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9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7" autoAdjust="0"/>
  </p:normalViewPr>
  <p:slideViewPr>
    <p:cSldViewPr snapToGrid="0">
      <p:cViewPr varScale="1">
        <p:scale>
          <a:sx n="110" d="100"/>
          <a:sy n="110" d="100"/>
        </p:scale>
        <p:origin x="-1644" y="-90"/>
      </p:cViewPr>
      <p:guideLst>
        <p:guide orient="horz" pos="209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normativ.kontur.ru/document?moduleId=1&amp;documentId=408273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normativ.kontur.ru/document?moduleId=1&amp;documentId=408273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396092-FDEF-4DE3-B677-B78ACEFEDD2D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88343D-A1EA-46DC-BD10-AED50D28E8E4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I. </a:t>
          </a:r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Организационные мероприятия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7ECB93-C30D-43D1-A6CB-2580BA544C27}" type="parTrans" cxnId="{82B876DC-0B2A-4C79-868F-3CA0E0D63268}">
      <dgm:prSet/>
      <dgm:spPr/>
      <dgm:t>
        <a:bodyPr/>
        <a:lstStyle/>
        <a:p>
          <a:endParaRPr lang="ru-RU"/>
        </a:p>
      </dgm:t>
    </dgm:pt>
    <dgm:pt modelId="{2636BA43-3DDA-4CF7-B96A-4A0B75C32730}" type="sibTrans" cxnId="{82B876DC-0B2A-4C79-868F-3CA0E0D63268}">
      <dgm:prSet/>
      <dgm:spPr/>
      <dgm:t>
        <a:bodyPr/>
        <a:lstStyle/>
        <a:p>
          <a:endParaRPr lang="ru-RU"/>
        </a:p>
      </dgm:t>
    </dgm:pt>
    <dgm:pt modelId="{66A5DD4B-3971-4F70-8499-5EDFA7F84A5B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II. </a:t>
          </a:r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Технические мероприятия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089309-6F08-47CB-87A9-E5F0164BCE57}" type="parTrans" cxnId="{31AF6DAA-EC8A-4A6C-A0BD-DB202C988A78}">
      <dgm:prSet/>
      <dgm:spPr/>
      <dgm:t>
        <a:bodyPr/>
        <a:lstStyle/>
        <a:p>
          <a:endParaRPr lang="ru-RU"/>
        </a:p>
      </dgm:t>
    </dgm:pt>
    <dgm:pt modelId="{D5C8D6F6-6F0F-4066-ACD4-7AF135E6DCAA}" type="sibTrans" cxnId="{31AF6DAA-EC8A-4A6C-A0BD-DB202C988A78}">
      <dgm:prSet/>
      <dgm:spPr/>
      <dgm:t>
        <a:bodyPr/>
        <a:lstStyle/>
        <a:p>
          <a:endParaRPr lang="ru-RU"/>
        </a:p>
      </dgm:t>
    </dgm:pt>
    <dgm:pt modelId="{25C32818-352D-4335-9591-C8CFB2934533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IV. Лечебно-профилактические и санитарно-бытовые мероприятия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DA96D1-8F23-4D1E-914B-A553A34E578C}" type="parTrans" cxnId="{268E91C4-E95E-4E56-98EB-4742148FA5B9}">
      <dgm:prSet/>
      <dgm:spPr/>
      <dgm:t>
        <a:bodyPr/>
        <a:lstStyle/>
        <a:p>
          <a:endParaRPr lang="ru-RU"/>
        </a:p>
      </dgm:t>
    </dgm:pt>
    <dgm:pt modelId="{FEEE195F-9B8B-4B41-9517-54257C87798E}" type="sibTrans" cxnId="{268E91C4-E95E-4E56-98EB-4742148FA5B9}">
      <dgm:prSet/>
      <dgm:spPr/>
      <dgm:t>
        <a:bodyPr/>
        <a:lstStyle/>
        <a:p>
          <a:endParaRPr lang="ru-RU"/>
        </a:p>
      </dgm:t>
    </dgm:pt>
    <dgm:pt modelId="{EB51AEC5-42D4-40A2-AD07-994501EB3870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III. Мероприятия по обеспечению средствами индивидуальной защиты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B8F184-DD31-4D59-8CE6-4F472E12E2B1}" type="parTrans" cxnId="{84D9BD50-A3B1-40EA-89A9-B1C7EC9B4CA6}">
      <dgm:prSet/>
      <dgm:spPr/>
      <dgm:t>
        <a:bodyPr/>
        <a:lstStyle/>
        <a:p>
          <a:endParaRPr lang="ru-RU"/>
        </a:p>
      </dgm:t>
    </dgm:pt>
    <dgm:pt modelId="{229EFC7F-FCF6-4D7C-9896-7D86645B5844}" type="sibTrans" cxnId="{84D9BD50-A3B1-40EA-89A9-B1C7EC9B4CA6}">
      <dgm:prSet/>
      <dgm:spPr/>
      <dgm:t>
        <a:bodyPr/>
        <a:lstStyle/>
        <a:p>
          <a:endParaRPr lang="ru-RU"/>
        </a:p>
      </dgm:t>
    </dgm:pt>
    <dgm:pt modelId="{82390B39-A0A2-4DE6-9F95-AF1858F054CA}" type="pres">
      <dgm:prSet presAssocID="{52396092-FDEF-4DE3-B677-B78ACEFEDD2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72C8CC-ACFB-4EDA-8F70-93DE75104B38}" type="pres">
      <dgm:prSet presAssocID="{9088343D-A1EA-46DC-BD10-AED50D28E8E4}" presName="parentLin" presStyleCnt="0"/>
      <dgm:spPr/>
    </dgm:pt>
    <dgm:pt modelId="{7CE1A2CB-1AB8-4392-BFE6-9932693F5C83}" type="pres">
      <dgm:prSet presAssocID="{9088343D-A1EA-46DC-BD10-AED50D28E8E4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9449E0A-DC6C-4968-9BE2-C8CF8E082C78}" type="pres">
      <dgm:prSet presAssocID="{9088343D-A1EA-46DC-BD10-AED50D28E8E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9A001C-2369-4A53-926F-CEAAE9C4E610}" type="pres">
      <dgm:prSet presAssocID="{9088343D-A1EA-46DC-BD10-AED50D28E8E4}" presName="negativeSpace" presStyleCnt="0"/>
      <dgm:spPr/>
    </dgm:pt>
    <dgm:pt modelId="{10926498-0A2B-457D-A8A3-D3118DABC5DD}" type="pres">
      <dgm:prSet presAssocID="{9088343D-A1EA-46DC-BD10-AED50D28E8E4}" presName="childText" presStyleLbl="conFgAcc1" presStyleIdx="0" presStyleCnt="4">
        <dgm:presLayoutVars>
          <dgm:bulletEnabled val="1"/>
        </dgm:presLayoutVars>
      </dgm:prSet>
      <dgm:spPr/>
    </dgm:pt>
    <dgm:pt modelId="{C96E750B-6984-469F-A9F6-B56166499E45}" type="pres">
      <dgm:prSet presAssocID="{2636BA43-3DDA-4CF7-B96A-4A0B75C32730}" presName="spaceBetweenRectangles" presStyleCnt="0"/>
      <dgm:spPr/>
    </dgm:pt>
    <dgm:pt modelId="{91098109-22F2-4391-8259-D869A15F6B54}" type="pres">
      <dgm:prSet presAssocID="{66A5DD4B-3971-4F70-8499-5EDFA7F84A5B}" presName="parentLin" presStyleCnt="0"/>
      <dgm:spPr/>
    </dgm:pt>
    <dgm:pt modelId="{6EC8E25D-452D-4D2A-9343-F4DF2080A26C}" type="pres">
      <dgm:prSet presAssocID="{66A5DD4B-3971-4F70-8499-5EDFA7F84A5B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8916D17E-5F06-45D5-8F90-95992BA48E4F}" type="pres">
      <dgm:prSet presAssocID="{66A5DD4B-3971-4F70-8499-5EDFA7F84A5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9EC4B-4609-4D01-8F6A-CA9088145ABE}" type="pres">
      <dgm:prSet presAssocID="{66A5DD4B-3971-4F70-8499-5EDFA7F84A5B}" presName="negativeSpace" presStyleCnt="0"/>
      <dgm:spPr/>
    </dgm:pt>
    <dgm:pt modelId="{A053F9A7-3027-4B52-8433-412DEF5E7885}" type="pres">
      <dgm:prSet presAssocID="{66A5DD4B-3971-4F70-8499-5EDFA7F84A5B}" presName="childText" presStyleLbl="conFgAcc1" presStyleIdx="1" presStyleCnt="4">
        <dgm:presLayoutVars>
          <dgm:bulletEnabled val="1"/>
        </dgm:presLayoutVars>
      </dgm:prSet>
      <dgm:spPr/>
    </dgm:pt>
    <dgm:pt modelId="{E6B85D49-4B62-4D2C-858A-F9E7DAB58050}" type="pres">
      <dgm:prSet presAssocID="{D5C8D6F6-6F0F-4066-ACD4-7AF135E6DCAA}" presName="spaceBetweenRectangles" presStyleCnt="0"/>
      <dgm:spPr/>
    </dgm:pt>
    <dgm:pt modelId="{8D99E40E-60C0-46A9-8313-1A80FA1D9981}" type="pres">
      <dgm:prSet presAssocID="{EB51AEC5-42D4-40A2-AD07-994501EB3870}" presName="parentLin" presStyleCnt="0"/>
      <dgm:spPr/>
    </dgm:pt>
    <dgm:pt modelId="{01EDD7B9-4701-4239-B8BF-6FE0D0A9D27C}" type="pres">
      <dgm:prSet presAssocID="{EB51AEC5-42D4-40A2-AD07-994501EB3870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7D5F9553-A913-4615-B368-3FC6CE609BAA}" type="pres">
      <dgm:prSet presAssocID="{EB51AEC5-42D4-40A2-AD07-994501EB387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F1E791-3641-46B7-8A3C-F657CF5A7D34}" type="pres">
      <dgm:prSet presAssocID="{EB51AEC5-42D4-40A2-AD07-994501EB3870}" presName="negativeSpace" presStyleCnt="0"/>
      <dgm:spPr/>
    </dgm:pt>
    <dgm:pt modelId="{7265BE43-40A1-4950-8BA0-FDE3F587F691}" type="pres">
      <dgm:prSet presAssocID="{EB51AEC5-42D4-40A2-AD07-994501EB3870}" presName="childText" presStyleLbl="conFgAcc1" presStyleIdx="2" presStyleCnt="4">
        <dgm:presLayoutVars>
          <dgm:bulletEnabled val="1"/>
        </dgm:presLayoutVars>
      </dgm:prSet>
      <dgm:spPr/>
    </dgm:pt>
    <dgm:pt modelId="{0DDB273A-130A-4F36-942A-248ABAB57B33}" type="pres">
      <dgm:prSet presAssocID="{229EFC7F-FCF6-4D7C-9896-7D86645B5844}" presName="spaceBetweenRectangles" presStyleCnt="0"/>
      <dgm:spPr/>
    </dgm:pt>
    <dgm:pt modelId="{CD5BA63B-6722-42BE-BAAC-5509AAEDB5B5}" type="pres">
      <dgm:prSet presAssocID="{25C32818-352D-4335-9591-C8CFB2934533}" presName="parentLin" presStyleCnt="0"/>
      <dgm:spPr/>
    </dgm:pt>
    <dgm:pt modelId="{CFFBB7B6-CCF9-44E9-BCF9-91BB7BE95C2D}" type="pres">
      <dgm:prSet presAssocID="{25C32818-352D-4335-9591-C8CFB2934533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C2521B9F-741E-4561-9D14-EE3CCF735829}" type="pres">
      <dgm:prSet presAssocID="{25C32818-352D-4335-9591-C8CFB293453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B3D3E4-55CA-43C0-A361-ABCEE7B97A3C}" type="pres">
      <dgm:prSet presAssocID="{25C32818-352D-4335-9591-C8CFB2934533}" presName="negativeSpace" presStyleCnt="0"/>
      <dgm:spPr/>
    </dgm:pt>
    <dgm:pt modelId="{F3DBC64F-F3AC-41B6-AAFF-74B41CCF098D}" type="pres">
      <dgm:prSet presAssocID="{25C32818-352D-4335-9591-C8CFB293453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AEB4E79-93B2-4B88-B326-91EF9B78DEEB}" type="presOf" srcId="{25C32818-352D-4335-9591-C8CFB2934533}" destId="{CFFBB7B6-CCF9-44E9-BCF9-91BB7BE95C2D}" srcOrd="0" destOrd="0" presId="urn:microsoft.com/office/officeart/2005/8/layout/list1"/>
    <dgm:cxn modelId="{3CF76875-4AF8-432A-818C-A9D822502980}" type="presOf" srcId="{66A5DD4B-3971-4F70-8499-5EDFA7F84A5B}" destId="{6EC8E25D-452D-4D2A-9343-F4DF2080A26C}" srcOrd="0" destOrd="0" presId="urn:microsoft.com/office/officeart/2005/8/layout/list1"/>
    <dgm:cxn modelId="{75072CE9-CFBD-4615-BD05-4F59569EA2EE}" type="presOf" srcId="{52396092-FDEF-4DE3-B677-B78ACEFEDD2D}" destId="{82390B39-A0A2-4DE6-9F95-AF1858F054CA}" srcOrd="0" destOrd="0" presId="urn:microsoft.com/office/officeart/2005/8/layout/list1"/>
    <dgm:cxn modelId="{C85018D8-FEE8-46CC-B600-D563E4158C44}" type="presOf" srcId="{66A5DD4B-3971-4F70-8499-5EDFA7F84A5B}" destId="{8916D17E-5F06-45D5-8F90-95992BA48E4F}" srcOrd="1" destOrd="0" presId="urn:microsoft.com/office/officeart/2005/8/layout/list1"/>
    <dgm:cxn modelId="{268E91C4-E95E-4E56-98EB-4742148FA5B9}" srcId="{52396092-FDEF-4DE3-B677-B78ACEFEDD2D}" destId="{25C32818-352D-4335-9591-C8CFB2934533}" srcOrd="3" destOrd="0" parTransId="{5ADA96D1-8F23-4D1E-914B-A553A34E578C}" sibTransId="{FEEE195F-9B8B-4B41-9517-54257C87798E}"/>
    <dgm:cxn modelId="{E30D36A1-98F0-4D2C-AE6F-4980E8F79D66}" type="presOf" srcId="{EB51AEC5-42D4-40A2-AD07-994501EB3870}" destId="{7D5F9553-A913-4615-B368-3FC6CE609BAA}" srcOrd="1" destOrd="0" presId="urn:microsoft.com/office/officeart/2005/8/layout/list1"/>
    <dgm:cxn modelId="{DE988A12-0F61-48E7-99AB-1F68F8A46074}" type="presOf" srcId="{9088343D-A1EA-46DC-BD10-AED50D28E8E4}" destId="{7CE1A2CB-1AB8-4392-BFE6-9932693F5C83}" srcOrd="0" destOrd="0" presId="urn:microsoft.com/office/officeart/2005/8/layout/list1"/>
    <dgm:cxn modelId="{82B876DC-0B2A-4C79-868F-3CA0E0D63268}" srcId="{52396092-FDEF-4DE3-B677-B78ACEFEDD2D}" destId="{9088343D-A1EA-46DC-BD10-AED50D28E8E4}" srcOrd="0" destOrd="0" parTransId="{E07ECB93-C30D-43D1-A6CB-2580BA544C27}" sibTransId="{2636BA43-3DDA-4CF7-B96A-4A0B75C32730}"/>
    <dgm:cxn modelId="{31AF6DAA-EC8A-4A6C-A0BD-DB202C988A78}" srcId="{52396092-FDEF-4DE3-B677-B78ACEFEDD2D}" destId="{66A5DD4B-3971-4F70-8499-5EDFA7F84A5B}" srcOrd="1" destOrd="0" parTransId="{2F089309-6F08-47CB-87A9-E5F0164BCE57}" sibTransId="{D5C8D6F6-6F0F-4066-ACD4-7AF135E6DCAA}"/>
    <dgm:cxn modelId="{84D9BD50-A3B1-40EA-89A9-B1C7EC9B4CA6}" srcId="{52396092-FDEF-4DE3-B677-B78ACEFEDD2D}" destId="{EB51AEC5-42D4-40A2-AD07-994501EB3870}" srcOrd="2" destOrd="0" parTransId="{DCB8F184-DD31-4D59-8CE6-4F472E12E2B1}" sibTransId="{229EFC7F-FCF6-4D7C-9896-7D86645B5844}"/>
    <dgm:cxn modelId="{1D91F48A-FD82-4CB2-B457-54CD847A6EE8}" type="presOf" srcId="{25C32818-352D-4335-9591-C8CFB2934533}" destId="{C2521B9F-741E-4561-9D14-EE3CCF735829}" srcOrd="1" destOrd="0" presId="urn:microsoft.com/office/officeart/2005/8/layout/list1"/>
    <dgm:cxn modelId="{A9BBE2C1-2947-47E0-A58D-1423BF8A9EA8}" type="presOf" srcId="{9088343D-A1EA-46DC-BD10-AED50D28E8E4}" destId="{D9449E0A-DC6C-4968-9BE2-C8CF8E082C78}" srcOrd="1" destOrd="0" presId="urn:microsoft.com/office/officeart/2005/8/layout/list1"/>
    <dgm:cxn modelId="{D0BD16DE-0F3E-45AC-BAC5-7E5034C62681}" type="presOf" srcId="{EB51AEC5-42D4-40A2-AD07-994501EB3870}" destId="{01EDD7B9-4701-4239-B8BF-6FE0D0A9D27C}" srcOrd="0" destOrd="0" presId="urn:microsoft.com/office/officeart/2005/8/layout/list1"/>
    <dgm:cxn modelId="{27617B9A-D916-466C-9FC0-4727C4A315C9}" type="presParOf" srcId="{82390B39-A0A2-4DE6-9F95-AF1858F054CA}" destId="{1B72C8CC-ACFB-4EDA-8F70-93DE75104B38}" srcOrd="0" destOrd="0" presId="urn:microsoft.com/office/officeart/2005/8/layout/list1"/>
    <dgm:cxn modelId="{8DAC2DD2-B0E0-4A01-9411-D4E1E33FF32A}" type="presParOf" srcId="{1B72C8CC-ACFB-4EDA-8F70-93DE75104B38}" destId="{7CE1A2CB-1AB8-4392-BFE6-9932693F5C83}" srcOrd="0" destOrd="0" presId="urn:microsoft.com/office/officeart/2005/8/layout/list1"/>
    <dgm:cxn modelId="{7AAB2B85-6B4B-4864-B839-1EC7A147D39C}" type="presParOf" srcId="{1B72C8CC-ACFB-4EDA-8F70-93DE75104B38}" destId="{D9449E0A-DC6C-4968-9BE2-C8CF8E082C78}" srcOrd="1" destOrd="0" presId="urn:microsoft.com/office/officeart/2005/8/layout/list1"/>
    <dgm:cxn modelId="{3C389112-501A-4C06-80C2-8172D50480EB}" type="presParOf" srcId="{82390B39-A0A2-4DE6-9F95-AF1858F054CA}" destId="{CC9A001C-2369-4A53-926F-CEAAE9C4E610}" srcOrd="1" destOrd="0" presId="urn:microsoft.com/office/officeart/2005/8/layout/list1"/>
    <dgm:cxn modelId="{208705B3-4007-42AE-AFE7-DE468E160163}" type="presParOf" srcId="{82390B39-A0A2-4DE6-9F95-AF1858F054CA}" destId="{10926498-0A2B-457D-A8A3-D3118DABC5DD}" srcOrd="2" destOrd="0" presId="urn:microsoft.com/office/officeart/2005/8/layout/list1"/>
    <dgm:cxn modelId="{7AF9E434-3E2D-4E50-B3EF-EE14DE70A84B}" type="presParOf" srcId="{82390B39-A0A2-4DE6-9F95-AF1858F054CA}" destId="{C96E750B-6984-469F-A9F6-B56166499E45}" srcOrd="3" destOrd="0" presId="urn:microsoft.com/office/officeart/2005/8/layout/list1"/>
    <dgm:cxn modelId="{06ED773E-61C1-459C-86E7-4738D7A6335F}" type="presParOf" srcId="{82390B39-A0A2-4DE6-9F95-AF1858F054CA}" destId="{91098109-22F2-4391-8259-D869A15F6B54}" srcOrd="4" destOrd="0" presId="urn:microsoft.com/office/officeart/2005/8/layout/list1"/>
    <dgm:cxn modelId="{66AF69B9-E864-4B6F-93D8-F59C5B9968C0}" type="presParOf" srcId="{91098109-22F2-4391-8259-D869A15F6B54}" destId="{6EC8E25D-452D-4D2A-9343-F4DF2080A26C}" srcOrd="0" destOrd="0" presId="urn:microsoft.com/office/officeart/2005/8/layout/list1"/>
    <dgm:cxn modelId="{ED45A514-C4D2-4429-98B9-0C830EE3A57D}" type="presParOf" srcId="{91098109-22F2-4391-8259-D869A15F6B54}" destId="{8916D17E-5F06-45D5-8F90-95992BA48E4F}" srcOrd="1" destOrd="0" presId="urn:microsoft.com/office/officeart/2005/8/layout/list1"/>
    <dgm:cxn modelId="{1FF5D3CB-6034-4C35-9893-81E0C1593E43}" type="presParOf" srcId="{82390B39-A0A2-4DE6-9F95-AF1858F054CA}" destId="{B4C9EC4B-4609-4D01-8F6A-CA9088145ABE}" srcOrd="5" destOrd="0" presId="urn:microsoft.com/office/officeart/2005/8/layout/list1"/>
    <dgm:cxn modelId="{B057144C-708F-437A-84F2-74C935B7BA36}" type="presParOf" srcId="{82390B39-A0A2-4DE6-9F95-AF1858F054CA}" destId="{A053F9A7-3027-4B52-8433-412DEF5E7885}" srcOrd="6" destOrd="0" presId="urn:microsoft.com/office/officeart/2005/8/layout/list1"/>
    <dgm:cxn modelId="{957FFE24-BF58-4826-BB2A-A8F813FEBC1F}" type="presParOf" srcId="{82390B39-A0A2-4DE6-9F95-AF1858F054CA}" destId="{E6B85D49-4B62-4D2C-858A-F9E7DAB58050}" srcOrd="7" destOrd="0" presId="urn:microsoft.com/office/officeart/2005/8/layout/list1"/>
    <dgm:cxn modelId="{D1C8A3B6-57E0-4B08-93F6-45DBCD28ABD6}" type="presParOf" srcId="{82390B39-A0A2-4DE6-9F95-AF1858F054CA}" destId="{8D99E40E-60C0-46A9-8313-1A80FA1D9981}" srcOrd="8" destOrd="0" presId="urn:microsoft.com/office/officeart/2005/8/layout/list1"/>
    <dgm:cxn modelId="{35B063D0-CBEA-4BDD-A703-033D30F284A5}" type="presParOf" srcId="{8D99E40E-60C0-46A9-8313-1A80FA1D9981}" destId="{01EDD7B9-4701-4239-B8BF-6FE0D0A9D27C}" srcOrd="0" destOrd="0" presId="urn:microsoft.com/office/officeart/2005/8/layout/list1"/>
    <dgm:cxn modelId="{70838E5A-4299-4094-A120-B9AAF0A6B7EC}" type="presParOf" srcId="{8D99E40E-60C0-46A9-8313-1A80FA1D9981}" destId="{7D5F9553-A913-4615-B368-3FC6CE609BAA}" srcOrd="1" destOrd="0" presId="urn:microsoft.com/office/officeart/2005/8/layout/list1"/>
    <dgm:cxn modelId="{28396DC0-7482-40CB-88F9-3F461DBCF3D3}" type="presParOf" srcId="{82390B39-A0A2-4DE6-9F95-AF1858F054CA}" destId="{BDF1E791-3641-46B7-8A3C-F657CF5A7D34}" srcOrd="9" destOrd="0" presId="urn:microsoft.com/office/officeart/2005/8/layout/list1"/>
    <dgm:cxn modelId="{6F5549F8-803D-4D89-8571-599429988C50}" type="presParOf" srcId="{82390B39-A0A2-4DE6-9F95-AF1858F054CA}" destId="{7265BE43-40A1-4950-8BA0-FDE3F587F691}" srcOrd="10" destOrd="0" presId="urn:microsoft.com/office/officeart/2005/8/layout/list1"/>
    <dgm:cxn modelId="{A4A27D06-3ACF-49B9-BD5D-00B9CC68D472}" type="presParOf" srcId="{82390B39-A0A2-4DE6-9F95-AF1858F054CA}" destId="{0DDB273A-130A-4F36-942A-248ABAB57B33}" srcOrd="11" destOrd="0" presId="urn:microsoft.com/office/officeart/2005/8/layout/list1"/>
    <dgm:cxn modelId="{97DE9311-5F90-4CB6-B4F4-B5A0141B1095}" type="presParOf" srcId="{82390B39-A0A2-4DE6-9F95-AF1858F054CA}" destId="{CD5BA63B-6722-42BE-BAAC-5509AAEDB5B5}" srcOrd="12" destOrd="0" presId="urn:microsoft.com/office/officeart/2005/8/layout/list1"/>
    <dgm:cxn modelId="{45B363A9-2DF3-4792-98EA-D2EBA2B8DB8D}" type="presParOf" srcId="{CD5BA63B-6722-42BE-BAAC-5509AAEDB5B5}" destId="{CFFBB7B6-CCF9-44E9-BCF9-91BB7BE95C2D}" srcOrd="0" destOrd="0" presId="urn:microsoft.com/office/officeart/2005/8/layout/list1"/>
    <dgm:cxn modelId="{1F39219A-AEDA-44E7-A904-DAA59E5FE7FA}" type="presParOf" srcId="{CD5BA63B-6722-42BE-BAAC-5509AAEDB5B5}" destId="{C2521B9F-741E-4561-9D14-EE3CCF735829}" srcOrd="1" destOrd="0" presId="urn:microsoft.com/office/officeart/2005/8/layout/list1"/>
    <dgm:cxn modelId="{5DEF83EE-9C07-4381-AF3B-3EFFCD63018A}" type="presParOf" srcId="{82390B39-A0A2-4DE6-9F95-AF1858F054CA}" destId="{1CB3D3E4-55CA-43C0-A361-ABCEE7B97A3C}" srcOrd="13" destOrd="0" presId="urn:microsoft.com/office/officeart/2005/8/layout/list1"/>
    <dgm:cxn modelId="{389F1B8F-1D47-4A46-8E94-5FEAB3CE2B77}" type="presParOf" srcId="{82390B39-A0A2-4DE6-9F95-AF1858F054CA}" destId="{F3DBC64F-F3AC-41B6-AAFF-74B41CCF098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926498-0A2B-457D-A8A3-D3118DABC5DD}">
      <dsp:nvSpPr>
        <dsp:cNvPr id="0" name=""/>
        <dsp:cNvSpPr/>
      </dsp:nvSpPr>
      <dsp:spPr>
        <a:xfrm>
          <a:off x="0" y="736604"/>
          <a:ext cx="7608711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9449E0A-DC6C-4968-9BE2-C8CF8E082C78}">
      <dsp:nvSpPr>
        <dsp:cNvPr id="0" name=""/>
        <dsp:cNvSpPr/>
      </dsp:nvSpPr>
      <dsp:spPr>
        <a:xfrm>
          <a:off x="380435" y="382364"/>
          <a:ext cx="5326097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314" tIns="0" rIns="20131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I. </a:t>
          </a:r>
          <a:r>
            <a:rPr lang="ru-RU" sz="2400" b="0" i="0" kern="120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Организационные мероприятия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0435" y="382364"/>
        <a:ext cx="5326097" cy="708480"/>
      </dsp:txXfrm>
    </dsp:sp>
    <dsp:sp modelId="{A053F9A7-3027-4B52-8433-412DEF5E7885}">
      <dsp:nvSpPr>
        <dsp:cNvPr id="0" name=""/>
        <dsp:cNvSpPr/>
      </dsp:nvSpPr>
      <dsp:spPr>
        <a:xfrm>
          <a:off x="0" y="1825244"/>
          <a:ext cx="7608711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916D17E-5F06-45D5-8F90-95992BA48E4F}">
      <dsp:nvSpPr>
        <dsp:cNvPr id="0" name=""/>
        <dsp:cNvSpPr/>
      </dsp:nvSpPr>
      <dsp:spPr>
        <a:xfrm>
          <a:off x="380435" y="1471004"/>
          <a:ext cx="5326097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314" tIns="0" rIns="20131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II. </a:t>
          </a:r>
          <a:r>
            <a:rPr lang="ru-RU" sz="2400" b="0" i="0" kern="120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Технические мероприятия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0435" y="1471004"/>
        <a:ext cx="5326097" cy="708480"/>
      </dsp:txXfrm>
    </dsp:sp>
    <dsp:sp modelId="{7265BE43-40A1-4950-8BA0-FDE3F587F691}">
      <dsp:nvSpPr>
        <dsp:cNvPr id="0" name=""/>
        <dsp:cNvSpPr/>
      </dsp:nvSpPr>
      <dsp:spPr>
        <a:xfrm>
          <a:off x="0" y="2913884"/>
          <a:ext cx="7608711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D5F9553-A913-4615-B368-3FC6CE609BAA}">
      <dsp:nvSpPr>
        <dsp:cNvPr id="0" name=""/>
        <dsp:cNvSpPr/>
      </dsp:nvSpPr>
      <dsp:spPr>
        <a:xfrm>
          <a:off x="380435" y="2559644"/>
          <a:ext cx="5326097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314" tIns="0" rIns="20131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2400" b="0" i="0" kern="120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III. Мероприятия по обеспечению средствами индивидуальной защиты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0435" y="2559644"/>
        <a:ext cx="5326097" cy="708480"/>
      </dsp:txXfrm>
    </dsp:sp>
    <dsp:sp modelId="{F3DBC64F-F3AC-41B6-AAFF-74B41CCF098D}">
      <dsp:nvSpPr>
        <dsp:cNvPr id="0" name=""/>
        <dsp:cNvSpPr/>
      </dsp:nvSpPr>
      <dsp:spPr>
        <a:xfrm>
          <a:off x="0" y="4002523"/>
          <a:ext cx="7608711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2521B9F-741E-4561-9D14-EE3CCF735829}">
      <dsp:nvSpPr>
        <dsp:cNvPr id="0" name=""/>
        <dsp:cNvSpPr/>
      </dsp:nvSpPr>
      <dsp:spPr>
        <a:xfrm>
          <a:off x="380435" y="3648284"/>
          <a:ext cx="5326097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314" tIns="0" rIns="20131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2400" b="0" i="0" kern="120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IV. Лечебно-профилактические и санитарно-бытовые мероприятия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0435" y="3648284"/>
        <a:ext cx="5326097" cy="708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56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84600" y="0"/>
            <a:ext cx="28956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7DEBD-0165-4B9F-92DD-EA80AF6F0B87}" type="datetimeFigureOut">
              <a:rPr lang="ru-RU" smtClean="0"/>
              <a:pPr/>
              <a:t>14.07.2023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33475" y="1227138"/>
            <a:ext cx="4414838" cy="3311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8338" y="4722813"/>
            <a:ext cx="5345112" cy="38623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20213"/>
            <a:ext cx="28956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84600" y="9320213"/>
            <a:ext cx="28956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809DC-5407-46D4-BD55-DF8072D389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6472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E8087-4EC7-4053-8DE7-3229C1BE6EE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FCF47C59-666B-4AF3-99F6-A9F0A4501C6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262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959D17-00E5-4504-93B2-B6DC97902666}" type="datetime1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14.07.2023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B660DE-63E9-425F-903E-CCEC521373F7}" type="slidenum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399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69232-D641-4A68-A861-083AB0528163}" type="datetime1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14.07.2023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B660DE-63E9-425F-903E-CCEC521373F7}" type="slidenum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410160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CA3502-40AC-4FED-9FCB-C5FF7AD6C00C}" type="datetime1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14.07.2023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B660DE-63E9-425F-903E-CCEC521373F7}" type="slidenum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4944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93354E-8E39-4EDB-8134-5B33EB17BBE5}" type="datetime1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14.07.2023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B660DE-63E9-425F-903E-CCEC521373F7}" type="slidenum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45107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01A28F-8B71-494C-BD88-408FA7975D28}" type="datetime1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14.07.2023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B660DE-63E9-425F-903E-CCEC521373F7}" type="slidenum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8997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841EBA-EA27-4A38-B692-50F2D7AA15A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1912A0-C3EC-4C25-AB53-C7ABD590EB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8905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E1CA74-35BC-45CC-8C84-835A37DFEB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38B05-4397-444C-990C-624768BB281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528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B14FB9-53E2-41CC-8073-95A38B25BB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89611-3219-4D2D-B73E-9144FCF7B2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8615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89A412-C78C-4A7E-A8D4-3D608D0D4A8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1601AF12-06A6-4E83-99D7-75F0CD17FC9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745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CDD703-55DD-4371-AA3B-7494F9A52C2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5055A36C-C851-4DBF-8912-FA88052A06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4436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742C2C-4642-4F71-ACF9-40B0AA92549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5890340-3AFF-4745-BE49-A386536700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413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F2B690-A628-4DEF-8452-E5B05EDF003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0E49F-840B-4B44-B114-0B1ECA425A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493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5E91FF-C06A-4901-B46C-DB977FCDA7B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EB29E-30D0-4301-B5D8-FF5B76B9BB1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248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92F9CA-997C-476D-9C69-5159C04897D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40AC5B-7E64-49A0-BC22-2D6516299D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565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1408B6-DD9C-41BA-B948-A6B45CC63F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E48DEC25-616D-4244-8213-E68F6AC651E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5947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FB48EC-774D-43F2-9A73-BA5D2025194E}" type="datetime1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14.07.2023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B660DE-63E9-425F-903E-CCEC521373F7}" type="slidenum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908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ransition>
    <p:zoom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onsultant.ru/document/cons_doc_LAW_402317/c6607f1fe04dcb8ba302ba2d8ebb60f352a0546f/" TargetMode="Externa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27C5BA34-0F79-4096-BC72-CBC579FEA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096869"/>
            <a:ext cx="8133213" cy="1763931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подрядчиками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каких мероприятий по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обойтись </a:t>
            </a:r>
            <a:r>
              <a:rPr lang="ru-RU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заказчику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C6B3AAF-5ACF-4251-9D20-0F3BF6009F00}"/>
              </a:ext>
            </a:extLst>
          </p:cNvPr>
          <p:cNvSpPr txBox="1"/>
          <p:nvPr/>
        </p:nvSpPr>
        <p:spPr>
          <a:xfrm>
            <a:off x="3039743" y="4583892"/>
            <a:ext cx="46675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заместитель руководителя государственной инспекции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Воронежской области</a:t>
            </a:r>
          </a:p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Бородихин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Александр Иванович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0820E407-FDD0-4669-69AB-0F5A1272EB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16295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27C5BA34-0F79-4096-BC72-CBC579FEA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335" y="2688771"/>
            <a:ext cx="8133213" cy="2142699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1B6192C0-5704-8AF4-5FEB-469D18BC45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839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4">
            <a:extLst>
              <a:ext uri="{FF2B5EF4-FFF2-40B4-BE49-F238E27FC236}">
                <a16:creationId xmlns="" xmlns:a16="http://schemas.microsoft.com/office/drawing/2014/main" id="{9F1C5EBC-C057-4D4D-A144-6E01540B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932" y="267995"/>
            <a:ext cx="8748068" cy="148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Приказ Минтруда РФ от 22.09.2021 </a:t>
            </a:r>
            <a: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№ 656н </a:t>
            </a:r>
            <a:endParaRPr lang="ru-RU" sz="1700" b="1" dirty="0">
              <a:solidFill>
                <a:srgbClr val="86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"Об утверждении примерного перечня мероприятий по предотвращению случаев повреждения здоровья работников (при производстве работ (оказании услуг</a:t>
            </a:r>
            <a: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))</a:t>
            </a:r>
            <a:b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на </a:t>
            </a: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территории, находящейся под контролем другого работодателя (иного лица)"</a:t>
            </a:r>
          </a:p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endParaRPr lang="ru-RU" sz="1600" b="1" dirty="0">
              <a:solidFill>
                <a:srgbClr val="86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1867B501-61FC-8CC6-DAC8-84CA0745F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7971" y="1452801"/>
            <a:ext cx="7246740" cy="3988444"/>
          </a:xfrm>
        </p:spPr>
        <p:txBody>
          <a:bodyPr>
            <a:noAutofit/>
          </a:bodyPr>
          <a:lstStyle/>
          <a:p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Статья 214 Трудового </a:t>
            </a:r>
            <a:r>
              <a:rPr lang="ru-RU" sz="16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кодекса 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РФ:</a:t>
            </a:r>
          </a:p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 производстве работ (оказании услуг) на территории, находящейся под контролем другого работодателя (иного лица), работодатель, осуществляющий производство работ (оказание услуг), обязан перед началом производства работ (оказания услуг) согласовать с другим работодателем (иным лицом) мероприятия по предотвращению случаев повреждения здоровья работников, в том числе работников сторонних организаций, производящих работы (оказывающих услуги) на данной территории.</a:t>
            </a:r>
          </a:p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Примерный </a:t>
            </a:r>
            <a:r>
              <a:rPr lang="ru-RU" sz="1600" b="0" i="0" u="sng" dirty="0">
                <a:solidFill>
                  <a:srgbClr val="1A0DAB"/>
                </a:solidFill>
                <a:effectLst/>
                <a:latin typeface="Times New Roman" panose="02020603050405020304" pitchFamily="18" charset="0"/>
                <a:hlinkClick r:id="rId2"/>
              </a:rPr>
              <a:t>перечень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мероприятий по предотвращению случаев повреждения здоровья работников утверждается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труда, с учетом мнения Российской трехсторонней комиссии по регулированию социально-трудовых отношений.</a:t>
            </a:r>
            <a:endParaRPr lang="ru-RU" sz="1600" dirty="0"/>
          </a:p>
        </p:txBody>
      </p:sp>
      <p:sp>
        <p:nvSpPr>
          <p:cNvPr id="10" name="Текст 8">
            <a:extLst>
              <a:ext uri="{FF2B5EF4-FFF2-40B4-BE49-F238E27FC236}">
                <a16:creationId xmlns="" xmlns:a16="http://schemas.microsoft.com/office/drawing/2014/main" id="{9CAA659A-1F65-9AFC-217B-E7E1E38447D7}"/>
              </a:ext>
            </a:extLst>
          </p:cNvPr>
          <p:cNvSpPr txBox="1">
            <a:spLocks/>
          </p:cNvSpPr>
          <p:nvPr/>
        </p:nvSpPr>
        <p:spPr>
          <a:xfrm>
            <a:off x="1191751" y="5689600"/>
            <a:ext cx="5547715" cy="798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Приказ 656н является рекомендательным при этом, согласно ст. 214 Трудового Кодекса РФ работодатель обязан разработать мероприятия!!!</a:t>
            </a:r>
            <a:endParaRPr lang="ru-RU" sz="1600" dirty="0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70436DEF-04D8-DB31-3682-00004C97CD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73548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4">
            <a:extLst>
              <a:ext uri="{FF2B5EF4-FFF2-40B4-BE49-F238E27FC236}">
                <a16:creationId xmlns="" xmlns:a16="http://schemas.microsoft.com/office/drawing/2014/main" id="{9F1C5EBC-C057-4D4D-A144-6E01540B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766" y="769806"/>
            <a:ext cx="87480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Приказ Минтруда РФ от 22.09.2021 </a:t>
            </a:r>
            <a: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№ 656н </a:t>
            </a:r>
            <a:endParaRPr lang="ru-RU" sz="1700" b="1" dirty="0">
              <a:solidFill>
                <a:srgbClr val="86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="" xmlns:a16="http://schemas.microsoft.com/office/drawing/2014/main" id="{D2FFC82D-2AD4-B07B-9237-854E06C291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42874325"/>
              </p:ext>
            </p:extLst>
          </p:nvPr>
        </p:nvGraphicFramePr>
        <p:xfrm>
          <a:off x="767644" y="1123749"/>
          <a:ext cx="7608711" cy="498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18379148-4FEA-18C8-09F3-7E48EBF7CD6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9580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4">
            <a:extLst>
              <a:ext uri="{FF2B5EF4-FFF2-40B4-BE49-F238E27FC236}">
                <a16:creationId xmlns="" xmlns:a16="http://schemas.microsoft.com/office/drawing/2014/main" id="{9F1C5EBC-C057-4D4D-A144-6E01540B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5" y="389467"/>
            <a:ext cx="87480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Приказ Минтруда РФ от 29.10.2021 </a:t>
            </a:r>
            <a: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№ 776н</a:t>
            </a:r>
            <a:endParaRPr lang="ru-RU" sz="1600" b="1" dirty="0">
              <a:solidFill>
                <a:srgbClr val="86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00842D3D-860F-8E47-9E88-32357EE95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234" y="1140177"/>
            <a:ext cx="8342489" cy="4176890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Пункт 7: Установленные СУОТ положения по безопасности, относящиеся к нахождению и перемещению по объектам работодателя, распространяются на всех лиц, находящихся на территории, в зданиях и сооружениях работодателя, в том числе для представителей органов надзора и контроля и работников подрядных организаций, допущенных к выполнению работ и осуществлению иной деятельности на территории и объектах работодателя в соответствии с требованиями применяемых у работодателя нормативных правовых актов. Указанные положения по безопасности СУОТ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доводятся до перечисленных лиц при проведении </a:t>
            </a:r>
            <a:r>
              <a:rPr lang="ru-RU" sz="16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вводных инструктажей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и посредством </a:t>
            </a:r>
            <a:r>
              <a:rPr lang="ru-RU" sz="16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включения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необходимых для соблюдения положений СУОТ в договоры на выполнение подрядных работ.</a:t>
            </a:r>
          </a:p>
          <a:p>
            <a:pPr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Пункт 7: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 случае регулярного (не реже одного раза в год) заключения договора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подряда, разрабатывается и утверждается распорядительным документом работодателя </a:t>
            </a:r>
            <a:r>
              <a:rPr lang="ru-RU" sz="16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положение о допуске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 подрядных организаций к производству работ на территории работодателя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в котором будет указан необходимый перечень документов, представляемых перед допуском к работам и правила организации таких работ.</a:t>
            </a:r>
          </a:p>
        </p:txBody>
      </p:sp>
      <p:sp>
        <p:nvSpPr>
          <p:cNvPr id="7" name="Текст 8">
            <a:extLst>
              <a:ext uri="{FF2B5EF4-FFF2-40B4-BE49-F238E27FC236}">
                <a16:creationId xmlns="" xmlns:a16="http://schemas.microsoft.com/office/drawing/2014/main" id="{4FF488AF-8346-7A57-8AA1-453FBC649985}"/>
              </a:ext>
            </a:extLst>
          </p:cNvPr>
          <p:cNvSpPr txBox="1">
            <a:spLocks/>
          </p:cNvSpPr>
          <p:nvPr/>
        </p:nvSpPr>
        <p:spPr>
          <a:xfrm>
            <a:off x="1067573" y="5448546"/>
            <a:ext cx="5547715" cy="798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Пункт 47: Основными процессами по охране труда являются: обеспечение безопасности работников подрядных организаций!!!</a:t>
            </a:r>
            <a:endParaRPr lang="ru-RU" sz="1600" b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0EE1751D-E9E9-AE46-6E3D-50A60E4378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4295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4">
            <a:extLst>
              <a:ext uri="{FF2B5EF4-FFF2-40B4-BE49-F238E27FC236}">
                <a16:creationId xmlns="" xmlns:a16="http://schemas.microsoft.com/office/drawing/2014/main" id="{9F1C5EBC-C057-4D4D-A144-6E01540B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5" y="716845"/>
            <a:ext cx="87480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Приказ Минтруда РФ от 11.12.2020 </a:t>
            </a:r>
            <a: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№ 883н</a:t>
            </a:r>
            <a:endParaRPr lang="ru-RU" sz="1700" b="1" dirty="0">
              <a:solidFill>
                <a:srgbClr val="86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00842D3D-860F-8E47-9E88-32357EE95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234" y="1340554"/>
            <a:ext cx="8342489" cy="4107991"/>
          </a:xfrm>
        </p:spPr>
        <p:txBody>
          <a:bodyPr>
            <a:normAutofit/>
          </a:bodyPr>
          <a:lstStyle/>
          <a:p>
            <a:pPr algn="just"/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Пункт 2:</a:t>
            </a:r>
            <a:r>
              <a:rPr lang="ru-RU" sz="1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работодатель</a:t>
            </a:r>
            <a:r>
              <a:rPr lang="ru-RU" sz="1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(лицо, осуществляющее строительство, расширение, реконструкцию, техническое перевооружение, капитальный ремонт объекта капитального строительства, которым может являться 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застройщик либо привлекаемое застройщиком или техническим заказчиком на основании гражданско-правового договора физическое или юридическое лицо</a:t>
            </a:r>
            <a:r>
              <a:rPr lang="ru-RU" sz="1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соответствующее требованиям градостроительного законодательства Российской Федерации, и которое вправе выполнять определенные виды работ по строительству, расширению, реконструкции, техническому перевооружению, капитальному ремонту объекта капитального строительства самостоятельно или с привлечением других лиц, соответствующих требованиям градостроительного законодательства Российской Федерации) 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должен обеспечить безопасность строительного производства и безопасную эксплуатацию технологического оборудования</a:t>
            </a:r>
            <a:r>
              <a:rPr lang="ru-RU" sz="1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используемого в строительном производстве, соответствие строительного производства требованиям законодательства Российской Федерации об охране труда и иных нормативных правовых актов в сфере охраны труда, 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 также контроль за соблюдением требований Правил.</a:t>
            </a:r>
            <a:endParaRPr lang="ru-RU" sz="1600" b="1" dirty="0"/>
          </a:p>
        </p:txBody>
      </p:sp>
      <p:sp>
        <p:nvSpPr>
          <p:cNvPr id="7" name="Текст 8">
            <a:extLst>
              <a:ext uri="{FF2B5EF4-FFF2-40B4-BE49-F238E27FC236}">
                <a16:creationId xmlns="" xmlns:a16="http://schemas.microsoft.com/office/drawing/2014/main" id="{4FF488AF-8346-7A57-8AA1-453FBC649985}"/>
              </a:ext>
            </a:extLst>
          </p:cNvPr>
          <p:cNvSpPr txBox="1">
            <a:spLocks/>
          </p:cNvSpPr>
          <p:nvPr/>
        </p:nvSpPr>
        <p:spPr>
          <a:xfrm>
            <a:off x="1067573" y="5448546"/>
            <a:ext cx="5547715" cy="798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 правилах по ОТ при строительстве, реконструкции и ремонте, содержаться дополнительные требования к созданию безопасных условий труда!!!</a:t>
            </a:r>
            <a:endParaRPr lang="ru-RU" sz="1600" b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642F9335-502B-CED3-77F4-29F37ED9D0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88415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5">
            <a:extLst>
              <a:ext uri="{FF2B5EF4-FFF2-40B4-BE49-F238E27FC236}">
                <a16:creationId xmlns="" xmlns:a16="http://schemas.microsoft.com/office/drawing/2014/main" id="{8B8D90ED-494E-77B1-D5F3-B703267F82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92305352"/>
              </p:ext>
            </p:extLst>
          </p:nvPr>
        </p:nvGraphicFramePr>
        <p:xfrm>
          <a:off x="532585" y="1177777"/>
          <a:ext cx="8218311" cy="516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4476">
                  <a:extLst>
                    <a:ext uri="{9D8B030D-6E8A-4147-A177-3AD203B41FA5}">
                      <a16:colId xmlns="" xmlns:a16="http://schemas.microsoft.com/office/drawing/2014/main" val="228531364"/>
                    </a:ext>
                  </a:extLst>
                </a:gridCol>
                <a:gridCol w="3313835">
                  <a:extLst>
                    <a:ext uri="{9D8B030D-6E8A-4147-A177-3AD203B41FA5}">
                      <a16:colId xmlns="" xmlns:a16="http://schemas.microsoft.com/office/drawing/2014/main" val="59271788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Минтруда РФ от 11.12.2020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883н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(правила в строительстве)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Минтруда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22.09.2021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656н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(примерный перечень)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59618771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3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Пункт 17: </a:t>
                      </a:r>
                      <a:r>
                        <a:rPr lang="ru-RU" sz="13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Перед началом строительного производства на территории действующего объекта (в том числе действующих административных, производственных и иных зданий) работодатель и руководитель (полномочный представитель руководителя) хозяйствующего субъекта, эксплуатирующего объект, должны оформить акт-допуск для производства строительно-монтажных работ на территории действующего объекта строительного производства (рекомендуемый образец предусмотрен приложением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3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к Правилам) и наряд-допуск на производство работ в местах действия вредных и (или) опасных производственных факторов (рекомендуемый образец предусмотрен приложением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3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к Правилам) (далее соответственно - акт-допуск, наряд-допуск).</a:t>
                      </a: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 fontAlgn="base"/>
                      <a:r>
                        <a:rPr lang="ru-RU" sz="13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Пункт 19</a:t>
                      </a:r>
                      <a:r>
                        <a:rPr lang="ru-RU" sz="13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При выполнении строительного производства на территории действующих объектов строительного производства работодатель обязан совместно со всеми привлекаемыми им по договорам юридическими и физическими лицами, участвующими в строительном производстве:</a:t>
                      </a:r>
                    </a:p>
                    <a:p>
                      <a:pPr algn="just" fontAlgn="base"/>
                      <a:r>
                        <a:rPr lang="ru-RU" sz="13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 разработать график выполнения совместных работ, обеспечивающих безопасные условия труда, обязательный для участников строительного производства на данной территории;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4:</a:t>
                      </a:r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Утверждение контролирующим работодателем и зависимым работодателем акта-допуска, являющегося основанием разрешения производства работ, для которых требуется акт-допуск.</a:t>
                      </a:r>
                    </a:p>
                    <a:p>
                      <a:pPr marL="0" algn="just" defTabSz="457200" rtl="0" eaLnBrk="1" latinLnBrk="0" hangingPunct="1"/>
                      <a:r>
                        <a:rPr lang="ru-RU" sz="13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Пункт 5:</a:t>
                      </a:r>
                      <a:r>
                        <a:rPr lang="ru-RU" sz="13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Организация производства совместных (выполняемых разными зависимыми работодателями одновременно работ на одной территории) и совмещаемых (выполняемых разными зависимыми работодателями одновременно разных работ на одной территории) работ. Составление графика и (или) журнала совместных и совмещаемых работ.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53558618"/>
                  </a:ext>
                </a:extLst>
              </a:tr>
            </a:tbl>
          </a:graphicData>
        </a:graphic>
      </p:graphicFrame>
      <p:sp>
        <p:nvSpPr>
          <p:cNvPr id="6" name="TextBox 24">
            <a:extLst>
              <a:ext uri="{FF2B5EF4-FFF2-40B4-BE49-F238E27FC236}">
                <a16:creationId xmlns="" xmlns:a16="http://schemas.microsoft.com/office/drawing/2014/main" id="{16DDD5BB-35B7-6CA0-9A78-15B593A89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5" y="652845"/>
            <a:ext cx="87480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Сравнительная </a:t>
            </a:r>
            <a: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таблица</a:t>
            </a:r>
            <a:endParaRPr lang="ru-RU" sz="1700" b="1" dirty="0">
              <a:solidFill>
                <a:srgbClr val="86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944D0511-1778-759E-1BEE-09004A1028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15763" y="6431872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5064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трелка: вниз 11">
            <a:extLst>
              <a:ext uri="{FF2B5EF4-FFF2-40B4-BE49-F238E27FC236}">
                <a16:creationId xmlns="" xmlns:a16="http://schemas.microsoft.com/office/drawing/2014/main" id="{B591C4F8-DC0C-41BC-9D56-8EE30E0973F4}"/>
              </a:ext>
            </a:extLst>
          </p:cNvPr>
          <p:cNvSpPr/>
          <p:nvPr/>
        </p:nvSpPr>
        <p:spPr>
          <a:xfrm rot="1263992">
            <a:off x="2337517" y="1831584"/>
            <a:ext cx="824089" cy="12079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="" xmlns:a16="http://schemas.microsoft.com/office/drawing/2014/main" id="{49BB6C5D-97B0-9183-5CEC-FF612296F6AF}"/>
              </a:ext>
            </a:extLst>
          </p:cNvPr>
          <p:cNvSpPr/>
          <p:nvPr/>
        </p:nvSpPr>
        <p:spPr>
          <a:xfrm rot="4290126">
            <a:off x="5911089" y="2009422"/>
            <a:ext cx="1365956" cy="666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24">
            <a:extLst>
              <a:ext uri="{FF2B5EF4-FFF2-40B4-BE49-F238E27FC236}">
                <a16:creationId xmlns="" xmlns:a16="http://schemas.microsoft.com/office/drawing/2014/main" id="{9F1C5EBC-C057-4D4D-A144-6E01540B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5" y="716845"/>
            <a:ext cx="87480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Кто будет нести ответственность за нарушения по ОТ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25C9C85B-EC99-2172-30B3-58892691F7FE}"/>
              </a:ext>
            </a:extLst>
          </p:cNvPr>
          <p:cNvSpPr/>
          <p:nvPr/>
        </p:nvSpPr>
        <p:spPr>
          <a:xfrm>
            <a:off x="2128459" y="1260995"/>
            <a:ext cx="5238044" cy="92568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Работник ООО «Ромашка» </a:t>
            </a:r>
            <a:r>
              <a:rPr lang="ru-RU" dirty="0" smtClean="0"/>
              <a:t>двигаясь</a:t>
            </a:r>
            <a:br>
              <a:rPr lang="ru-RU" dirty="0" smtClean="0"/>
            </a:br>
            <a:r>
              <a:rPr lang="ru-RU" dirty="0" smtClean="0"/>
              <a:t>по </a:t>
            </a:r>
            <a:r>
              <a:rPr lang="ru-RU" dirty="0"/>
              <a:t>территории ООО «Лютик» совершил наезд на работника ООО «Лютик» 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="" xmlns:a16="http://schemas.microsoft.com/office/drawing/2014/main" id="{7745B2D0-CEC7-057A-6F7D-2E3E2EC8F42F}"/>
              </a:ext>
            </a:extLst>
          </p:cNvPr>
          <p:cNvSpPr/>
          <p:nvPr/>
        </p:nvSpPr>
        <p:spPr>
          <a:xfrm>
            <a:off x="643466" y="2865533"/>
            <a:ext cx="3668889" cy="6453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осуществляющий производство работ: 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="" xmlns:a16="http://schemas.microsoft.com/office/drawing/2014/main" id="{A048241A-E472-0BAD-F52A-F5A8D23EA701}"/>
              </a:ext>
            </a:extLst>
          </p:cNvPr>
          <p:cNvSpPr/>
          <p:nvPr/>
        </p:nvSpPr>
        <p:spPr>
          <a:xfrm>
            <a:off x="4961466" y="2865533"/>
            <a:ext cx="3668889" cy="6453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под контролем которого находиться территория: 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="" xmlns:a16="http://schemas.microsoft.com/office/drawing/2014/main" id="{37DBFA0C-1454-2AE3-6C8B-23AE0BDD4A2A}"/>
              </a:ext>
            </a:extLst>
          </p:cNvPr>
          <p:cNvSpPr/>
          <p:nvPr/>
        </p:nvSpPr>
        <p:spPr>
          <a:xfrm>
            <a:off x="643466" y="3595435"/>
            <a:ext cx="3668889" cy="259271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Водитель (управление транспортный средствам)</a:t>
            </a:r>
          </a:p>
          <a:p>
            <a:pPr marL="342900" indent="-342900" algn="just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разработаны мероприятия по предотвращению случаев повреждения здоровья работников (маршрут схема движения транспорта п. 15 Правил по охране труда на автомобильном транспорте).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E9E23FBD-8BAB-4128-5A09-DCFCD83637F0}"/>
              </a:ext>
            </a:extLst>
          </p:cNvPr>
          <p:cNvSpPr/>
          <p:nvPr/>
        </p:nvSpPr>
        <p:spPr>
          <a:xfrm>
            <a:off x="4961466" y="3548436"/>
            <a:ext cx="3668889" cy="225405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осуществляющий производство работ: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Не разработаны мероприятия по предотвращению случаев повреждения здоровья работников (маршрут схема движения транспорта п. 15 Правил по охране труда на автомобильном транспорте).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552375BB-8C50-874C-301A-C3B0511542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76666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4">
            <a:extLst>
              <a:ext uri="{FF2B5EF4-FFF2-40B4-BE49-F238E27FC236}">
                <a16:creationId xmlns="" xmlns:a16="http://schemas.microsoft.com/office/drawing/2014/main" id="{9F1C5EBC-C057-4D4D-A144-6E01540B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5" y="716845"/>
            <a:ext cx="87480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Как организовать безопасность подрядных </a:t>
            </a:r>
            <a: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работ</a:t>
            </a:r>
            <a:endParaRPr lang="ru-RU" sz="1700" b="1" dirty="0">
              <a:solidFill>
                <a:srgbClr val="86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00842D3D-860F-8E47-9E88-32357EE95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234" y="1340554"/>
            <a:ext cx="8342489" cy="4107991"/>
          </a:xfrm>
        </p:spPr>
        <p:txBody>
          <a:bodyPr>
            <a:normAutofit/>
          </a:bodyPr>
          <a:lstStyle/>
          <a:p>
            <a:pPr algn="just"/>
            <a:r>
              <a:rPr lang="ru-RU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заключении договора установите требования безопасности и назначьте с каждой из сторон ответственных лиц, которые будут взаимодействовать при нарушениях. Перед допуском к работам проверяйте лицензии и другие разрешения, приказы о назначении ответственных, документы об обучении, медкнижки, обеспеченность СИЗ и пр. Согласовывайте планы мероприятий по эвакуации и спасению работников при авариях.  </a:t>
            </a:r>
          </a:p>
          <a:p>
            <a:pPr algn="just"/>
            <a:r>
              <a:rPr lang="ru-RU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Разработайте порядок, по которому будете расследовать несчастные случаи с работниками подрядчика. Сделайте его разделом локального акта с правилами подрядных работ на территории компании, например, разделом Положения о СУОТ. В порядке закрепите требование к подрядчикам — приостановить работы при несчастном случае, аварии, ЧС или их угрозе. </a:t>
            </a:r>
            <a:endParaRPr lang="ru-RU" sz="1600" dirty="0"/>
          </a:p>
        </p:txBody>
      </p:sp>
      <p:sp>
        <p:nvSpPr>
          <p:cNvPr id="2" name="Взрыв: 14 точек 1">
            <a:extLst>
              <a:ext uri="{FF2B5EF4-FFF2-40B4-BE49-F238E27FC236}">
                <a16:creationId xmlns="" xmlns:a16="http://schemas.microsoft.com/office/drawing/2014/main" id="{2EF994E4-6F8E-45CF-A5AB-58E1436B6823}"/>
              </a:ext>
            </a:extLst>
          </p:cNvPr>
          <p:cNvSpPr/>
          <p:nvPr/>
        </p:nvSpPr>
        <p:spPr>
          <a:xfrm>
            <a:off x="632177" y="3781778"/>
            <a:ext cx="5960533" cy="3076222"/>
          </a:xfrm>
          <a:prstGeom prst="irregularSeal2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Чтобы не отвечать за несчастные случаи подрядчика, контролируйте работы!!!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0A6E7897-FBD2-183A-8B24-46E7C297BD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12800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4">
            <a:extLst>
              <a:ext uri="{FF2B5EF4-FFF2-40B4-BE49-F238E27FC236}">
                <a16:creationId xmlns="" xmlns:a16="http://schemas.microsoft.com/office/drawing/2014/main" id="{9F1C5EBC-C057-4D4D-A144-6E01540B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5" y="716845"/>
            <a:ext cx="87480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Договор подряда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00842D3D-860F-8E47-9E88-32357EE95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234" y="1340554"/>
            <a:ext cx="8342489" cy="4107991"/>
          </a:xfrm>
        </p:spPr>
        <p:txBody>
          <a:bodyPr>
            <a:normAutofit/>
          </a:bodyPr>
          <a:lstStyle/>
          <a:p>
            <a:pPr algn="just"/>
            <a:r>
              <a:rPr lang="ru-RU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свободы договора. </a:t>
            </a:r>
            <a:r>
              <a:rPr lang="ru-RU" sz="16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и юридические лица свободны в заключении договора</a:t>
            </a:r>
            <a:r>
              <a:rPr lang="ru-RU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(ст. 421 ГК). Понуждение к заключению договора не допускается, за исключением случаев, когда обязанность заключить договор предусмотрена ГК, законом или добровольно принятым обязательством.</a:t>
            </a:r>
          </a:p>
          <a:p>
            <a:pPr algn="just"/>
            <a:r>
              <a:rPr lang="ru-RU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могут заключить договор как предусмотренный, так и не предусмотренный законом или иными правовыми актами.</a:t>
            </a:r>
          </a:p>
          <a:p>
            <a:pPr algn="just"/>
            <a:r>
              <a:rPr lang="ru-RU" sz="1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Организации, заключающие договоры подряда с государственными и муниципальными учреждениями, обязаны использовать типовые условия контракта (договора) – </a:t>
            </a:r>
            <a:r>
              <a:rPr lang="ru-RU" sz="1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приказ </a:t>
            </a:r>
            <a:r>
              <a:rPr lang="ru-RU" sz="1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Минстроя России от 14.10.2020 </a:t>
            </a:r>
            <a:r>
              <a:rPr lang="ru-RU" sz="1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№ </a:t>
            </a:r>
            <a:r>
              <a:rPr lang="ru-RU" sz="1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9/пр.</a:t>
            </a:r>
            <a:endParaRPr lang="ru-RU" sz="1600" dirty="0"/>
          </a:p>
        </p:txBody>
      </p:sp>
      <p:sp>
        <p:nvSpPr>
          <p:cNvPr id="7" name="Текст 8">
            <a:extLst>
              <a:ext uri="{FF2B5EF4-FFF2-40B4-BE49-F238E27FC236}">
                <a16:creationId xmlns="" xmlns:a16="http://schemas.microsoft.com/office/drawing/2014/main" id="{4FF488AF-8346-7A57-8AA1-453FBC649985}"/>
              </a:ext>
            </a:extLst>
          </p:cNvPr>
          <p:cNvSpPr txBox="1">
            <a:spLocks/>
          </p:cNvSpPr>
          <p:nvPr/>
        </p:nvSpPr>
        <p:spPr>
          <a:xfrm>
            <a:off x="920818" y="4150432"/>
            <a:ext cx="5547715" cy="21826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дополнительные обязанности в договоре подряда согласно Приказу № 656н: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Контролирующий работодатель утверждает порядок мониторинга хода производства работ;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мониторинг соблюдения требований охраны труда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месторасположения на территории аптечек для оказания первой помощи на время выполнения работ (услуг).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C1508759-7D01-83AF-7A99-C2BDAF5DD1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22603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2240</TotalTime>
  <Words>958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Легкий дым</vt:lpstr>
      <vt:lpstr>Работа с подрядчиками. Без каких мероприятий по ОТ не обойтись заказчику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Тишанинова Нина Вадимова</dc:creator>
  <cp:lastModifiedBy>Ирина Александровна Чехирова</cp:lastModifiedBy>
  <cp:revision>174</cp:revision>
  <cp:lastPrinted>2020-01-28T08:12:00Z</cp:lastPrinted>
  <dcterms:created xsi:type="dcterms:W3CDTF">2020-01-28T07:47:42Z</dcterms:created>
  <dcterms:modified xsi:type="dcterms:W3CDTF">2023-07-14T09:43:08Z</dcterms:modified>
</cp:coreProperties>
</file>