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09B"/>
    <a:srgbClr val="20798E"/>
    <a:srgbClr val="81CCD2"/>
    <a:srgbClr val="FFEDBA"/>
    <a:srgbClr val="37949B"/>
    <a:srgbClr val="FFE8A7"/>
    <a:srgbClr val="FFF2CC"/>
    <a:srgbClr val="3CA2AA"/>
    <a:srgbClr val="005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9" d="100"/>
          <a:sy n="119" d="100"/>
        </p:scale>
        <p:origin x="-2328" y="-30"/>
      </p:cViewPr>
      <p:guideLst>
        <p:guide orient="horz" pos="2267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65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1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32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9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6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24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0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1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27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70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7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B93B-469A-4688-9963-0C1EB349B45A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771A-CEC2-4B21-A99A-E7ADFE708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04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rgbClr val="37949B"/>
            </a:gs>
            <a:gs pos="83000">
              <a:srgbClr val="36909B"/>
            </a:gs>
            <a:gs pos="100000">
              <a:srgbClr val="20798E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документ 11">
            <a:extLst>
              <a:ext uri="{FF2B5EF4-FFF2-40B4-BE49-F238E27FC236}">
                <a16:creationId xmlns:a16="http://schemas.microsoft.com/office/drawing/2014/main" xmlns="" id="{EE970290-EC15-D367-065E-A731E36A573C}"/>
              </a:ext>
            </a:extLst>
          </p:cNvPr>
          <p:cNvSpPr/>
          <p:nvPr/>
        </p:nvSpPr>
        <p:spPr>
          <a:xfrm>
            <a:off x="0" y="1"/>
            <a:ext cx="7199313" cy="4311022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A918DE04-06C6-DA16-4C2C-8E0AF202B567}"/>
              </a:ext>
            </a:extLst>
          </p:cNvPr>
          <p:cNvCxnSpPr>
            <a:cxnSpLocks/>
          </p:cNvCxnSpPr>
          <p:nvPr/>
        </p:nvCxnSpPr>
        <p:spPr>
          <a:xfrm>
            <a:off x="3599656" y="0"/>
            <a:ext cx="0" cy="719931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9" name="Полилиния: фигура 48">
            <a:extLst>
              <a:ext uri="{FF2B5EF4-FFF2-40B4-BE49-F238E27FC236}">
                <a16:creationId xmlns:a16="http://schemas.microsoft.com/office/drawing/2014/main" xmlns="" id="{4845865C-D5D3-C6CF-7423-7B2DB5FDB579}"/>
              </a:ext>
            </a:extLst>
          </p:cNvPr>
          <p:cNvSpPr/>
          <p:nvPr/>
        </p:nvSpPr>
        <p:spPr>
          <a:xfrm>
            <a:off x="-6408" y="4026744"/>
            <a:ext cx="733342" cy="1035360"/>
          </a:xfrm>
          <a:custGeom>
            <a:avLst/>
            <a:gdLst>
              <a:gd name="connsiteX0" fmla="*/ 0 w 733342"/>
              <a:gd name="connsiteY0" fmla="*/ 0 h 1035360"/>
              <a:gd name="connsiteX1" fmla="*/ 323437 w 733342"/>
              <a:gd name="connsiteY1" fmla="*/ 63490 h 1035360"/>
              <a:gd name="connsiteX2" fmla="*/ 630805 w 733342"/>
              <a:gd name="connsiteY2" fmla="*/ 116224 h 1035360"/>
              <a:gd name="connsiteX3" fmla="*/ 733342 w 733342"/>
              <a:gd name="connsiteY3" fmla="*/ 131083 h 1035360"/>
              <a:gd name="connsiteX4" fmla="*/ 0 w 733342"/>
              <a:gd name="connsiteY4" fmla="*/ 1035360 h 1035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342" h="1035360">
                <a:moveTo>
                  <a:pt x="0" y="0"/>
                </a:moveTo>
                <a:lnTo>
                  <a:pt x="323437" y="63490"/>
                </a:lnTo>
                <a:cubicBezTo>
                  <a:pt x="429115" y="82948"/>
                  <a:pt x="531498" y="100491"/>
                  <a:pt x="630805" y="116224"/>
                </a:cubicBezTo>
                <a:lnTo>
                  <a:pt x="733342" y="131083"/>
                </a:lnTo>
                <a:lnTo>
                  <a:pt x="0" y="1035360"/>
                </a:lnTo>
                <a:close/>
              </a:path>
            </a:pathLst>
          </a:custGeom>
          <a:solidFill>
            <a:srgbClr val="369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1" name="Полилиния: фигура 40">
            <a:extLst>
              <a:ext uri="{FF2B5EF4-FFF2-40B4-BE49-F238E27FC236}">
                <a16:creationId xmlns:a16="http://schemas.microsoft.com/office/drawing/2014/main" xmlns="" id="{F28F58A5-C918-AC11-1176-68382C704F70}"/>
              </a:ext>
            </a:extLst>
          </p:cNvPr>
          <p:cNvSpPr/>
          <p:nvPr/>
        </p:nvSpPr>
        <p:spPr>
          <a:xfrm>
            <a:off x="-24163" y="4105003"/>
            <a:ext cx="3316815" cy="3106709"/>
          </a:xfrm>
          <a:custGeom>
            <a:avLst/>
            <a:gdLst>
              <a:gd name="connsiteX0" fmla="*/ 3316815 w 3316815"/>
              <a:gd name="connsiteY0" fmla="*/ 0 h 3106709"/>
              <a:gd name="connsiteX1" fmla="*/ 797368 w 3316815"/>
              <a:gd name="connsiteY1" fmla="*/ 3106709 h 3106709"/>
              <a:gd name="connsiteX2" fmla="*/ 0 w 3316815"/>
              <a:gd name="connsiteY2" fmla="*/ 3106709 h 3106709"/>
              <a:gd name="connsiteX3" fmla="*/ 0 w 3316815"/>
              <a:gd name="connsiteY3" fmla="*/ 2512041 h 3106709"/>
              <a:gd name="connsiteX4" fmla="*/ 1908003 w 3316815"/>
              <a:gd name="connsiteY4" fmla="*/ 159299 h 3106709"/>
              <a:gd name="connsiteX5" fmla="*/ 1939157 w 3316815"/>
              <a:gd name="connsiteY5" fmla="*/ 159927 h 3106709"/>
              <a:gd name="connsiteX6" fmla="*/ 3278702 w 3316815"/>
              <a:gd name="connsiteY6" fmla="*/ 9348 h 3106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6815" h="3106709">
                <a:moveTo>
                  <a:pt x="3316815" y="0"/>
                </a:moveTo>
                <a:lnTo>
                  <a:pt x="797368" y="3106709"/>
                </a:lnTo>
                <a:lnTo>
                  <a:pt x="0" y="3106709"/>
                </a:lnTo>
                <a:lnTo>
                  <a:pt x="0" y="2512041"/>
                </a:lnTo>
                <a:lnTo>
                  <a:pt x="1908003" y="159299"/>
                </a:lnTo>
                <a:lnTo>
                  <a:pt x="1939157" y="159927"/>
                </a:lnTo>
                <a:cubicBezTo>
                  <a:pt x="2457443" y="161366"/>
                  <a:pt x="2878838" y="99369"/>
                  <a:pt x="3278702" y="9348"/>
                </a:cubicBezTo>
                <a:close/>
              </a:path>
            </a:pathLst>
          </a:custGeom>
          <a:solidFill>
            <a:srgbClr val="369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Полилиния: фигура 35">
            <a:extLst>
              <a:ext uri="{FF2B5EF4-FFF2-40B4-BE49-F238E27FC236}">
                <a16:creationId xmlns:a16="http://schemas.microsoft.com/office/drawing/2014/main" xmlns="" id="{5DC457B9-293D-3CF3-04A5-94E924D9CF4C}"/>
              </a:ext>
            </a:extLst>
          </p:cNvPr>
          <p:cNvSpPr/>
          <p:nvPr/>
        </p:nvSpPr>
        <p:spPr>
          <a:xfrm>
            <a:off x="2035890" y="5274565"/>
            <a:ext cx="1563767" cy="1928268"/>
          </a:xfrm>
          <a:custGeom>
            <a:avLst/>
            <a:gdLst>
              <a:gd name="connsiteX0" fmla="*/ 1563767 w 1563767"/>
              <a:gd name="connsiteY0" fmla="*/ 0 h 1928268"/>
              <a:gd name="connsiteX1" fmla="*/ 1563767 w 1563767"/>
              <a:gd name="connsiteY1" fmla="*/ 1577896 h 1928268"/>
              <a:gd name="connsiteX2" fmla="*/ 1279626 w 1563767"/>
              <a:gd name="connsiteY2" fmla="*/ 1928268 h 1928268"/>
              <a:gd name="connsiteX3" fmla="*/ 0 w 1563767"/>
              <a:gd name="connsiteY3" fmla="*/ 1928268 h 1928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3767" h="1928268">
                <a:moveTo>
                  <a:pt x="1563767" y="0"/>
                </a:moveTo>
                <a:lnTo>
                  <a:pt x="1563767" y="1577896"/>
                </a:lnTo>
                <a:lnTo>
                  <a:pt x="1279626" y="1928268"/>
                </a:lnTo>
                <a:lnTo>
                  <a:pt x="0" y="1928268"/>
                </a:lnTo>
                <a:close/>
              </a:path>
            </a:pathLst>
          </a:custGeom>
          <a:solidFill>
            <a:srgbClr val="369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55842A9-18C5-D7C8-7F09-34658E2EDF29}"/>
              </a:ext>
            </a:extLst>
          </p:cNvPr>
          <p:cNvSpPr txBox="1"/>
          <p:nvPr/>
        </p:nvSpPr>
        <p:spPr>
          <a:xfrm>
            <a:off x="248098" y="5835480"/>
            <a:ext cx="3118281" cy="243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</a:rPr>
              <a:t>Контактные телефоны: </a:t>
            </a:r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B0AB51B-1734-E502-5428-682EBB9CB2CB}"/>
              </a:ext>
            </a:extLst>
          </p:cNvPr>
          <p:cNvSpPr txBox="1"/>
          <p:nvPr/>
        </p:nvSpPr>
        <p:spPr>
          <a:xfrm>
            <a:off x="537731" y="6115518"/>
            <a:ext cx="2539013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bg1"/>
                </a:solidFill>
              </a:rPr>
              <a:t>8 (4812) 29-22-05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bg1"/>
                </a:solidFill>
              </a:rPr>
              <a:t>8 (4812) </a:t>
            </a:r>
            <a:r>
              <a:rPr lang="ru-RU" sz="1800" b="1" dirty="0">
                <a:solidFill>
                  <a:schemeClr val="bg1"/>
                </a:solidFill>
              </a:rPr>
              <a:t>20-49-22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EAD7C78-0480-16AC-AC4D-241C55D2D39A}"/>
              </a:ext>
            </a:extLst>
          </p:cNvPr>
          <p:cNvSpPr txBox="1"/>
          <p:nvPr/>
        </p:nvSpPr>
        <p:spPr>
          <a:xfrm>
            <a:off x="248098" y="4635249"/>
            <a:ext cx="3118281" cy="243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</a:rPr>
              <a:t>Наши социальные интернет-площадки:</a:t>
            </a:r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60F7272-8D68-75E9-01A5-18EB792702F3}"/>
              </a:ext>
            </a:extLst>
          </p:cNvPr>
          <p:cNvSpPr txBox="1"/>
          <p:nvPr/>
        </p:nvSpPr>
        <p:spPr>
          <a:xfrm>
            <a:off x="1100831" y="4879034"/>
            <a:ext cx="1975913" cy="79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bg1"/>
                </a:solidFill>
              </a:rPr>
              <a:t>zdrav-smolensk.ru</a:t>
            </a:r>
            <a:endParaRPr lang="ru-RU" sz="14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bg1"/>
                </a:solidFill>
              </a:rPr>
              <a:t>vk.com/depzdrav67sml</a:t>
            </a:r>
            <a:endParaRPr lang="ru-RU" sz="14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bg1"/>
                </a:solidFill>
              </a:rPr>
              <a:t>t.me/</a:t>
            </a:r>
            <a:r>
              <a:rPr lang="en-US" sz="1400" dirty="0" err="1">
                <a:solidFill>
                  <a:schemeClr val="bg1"/>
                </a:solidFill>
              </a:rPr>
              <a:t>zdravsmol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2C195159-C9F2-4A32-CEB2-6CA09EC0A17F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8" y="5422940"/>
            <a:ext cx="191193" cy="191193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616D9393-C935-DE4D-E514-0E1282FDA8DD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8" y="5198837"/>
            <a:ext cx="191193" cy="191193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5B5D8358-E7B6-043A-224C-EACFCC0BA75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BCBCBC"/>
              </a:clrFrom>
              <a:clrTo>
                <a:srgbClr val="BCBCB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5" t="17971" r="26999" b="17751"/>
          <a:stretch/>
        </p:blipFill>
        <p:spPr>
          <a:xfrm>
            <a:off x="909638" y="4963473"/>
            <a:ext cx="191193" cy="195599"/>
          </a:xfrm>
          <a:custGeom>
            <a:avLst/>
            <a:gdLst>
              <a:gd name="connsiteX0" fmla="*/ 87700 w 532661"/>
              <a:gd name="connsiteY0" fmla="*/ 0 h 544933"/>
              <a:gd name="connsiteX1" fmla="*/ 420884 w 532661"/>
              <a:gd name="connsiteY1" fmla="*/ 0 h 544933"/>
              <a:gd name="connsiteX2" fmla="*/ 532661 w 532661"/>
              <a:gd name="connsiteY2" fmla="*/ 91052 h 544933"/>
              <a:gd name="connsiteX3" fmla="*/ 532661 w 532661"/>
              <a:gd name="connsiteY3" fmla="*/ 442897 h 544933"/>
              <a:gd name="connsiteX4" fmla="*/ 449544 w 532661"/>
              <a:gd name="connsiteY4" fmla="*/ 544933 h 544933"/>
              <a:gd name="connsiteX5" fmla="*/ 114028 w 532661"/>
              <a:gd name="connsiteY5" fmla="*/ 544933 h 544933"/>
              <a:gd name="connsiteX6" fmla="*/ 0 w 532661"/>
              <a:gd name="connsiteY6" fmla="*/ 452048 h 544933"/>
              <a:gd name="connsiteX7" fmla="*/ 0 w 532661"/>
              <a:gd name="connsiteY7" fmla="*/ 107663 h 54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2661" h="544933">
                <a:moveTo>
                  <a:pt x="87700" y="0"/>
                </a:moveTo>
                <a:lnTo>
                  <a:pt x="420884" y="0"/>
                </a:lnTo>
                <a:lnTo>
                  <a:pt x="532661" y="91052"/>
                </a:lnTo>
                <a:lnTo>
                  <a:pt x="532661" y="442897"/>
                </a:lnTo>
                <a:lnTo>
                  <a:pt x="449544" y="544933"/>
                </a:lnTo>
                <a:lnTo>
                  <a:pt x="114028" y="544933"/>
                </a:lnTo>
                <a:lnTo>
                  <a:pt x="0" y="452048"/>
                </a:lnTo>
                <a:lnTo>
                  <a:pt x="0" y="107663"/>
                </a:lnTo>
                <a:close/>
              </a:path>
            </a:pathLst>
          </a:cu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06F1C68-48EB-87B5-68B5-0376AE634CC5}"/>
              </a:ext>
            </a:extLst>
          </p:cNvPr>
          <p:cNvSpPr txBox="1"/>
          <p:nvPr/>
        </p:nvSpPr>
        <p:spPr>
          <a:xfrm>
            <a:off x="-1" y="3689078"/>
            <a:ext cx="35996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lnSpc>
                <a:spcPct val="90000"/>
              </a:lnSpc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algn="ctr"/>
            <a:r>
              <a:rPr lang="ru-RU" dirty="0">
                <a:solidFill>
                  <a:srgbClr val="20798E"/>
                </a:solidFill>
              </a:rPr>
              <a:t>Адрес: 214008, РФ, г. Смоленск, пл. Ленина, д.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B12E2549-AD16-4C10-0BB6-0D9DDA4E4651}"/>
              </a:ext>
            </a:extLst>
          </p:cNvPr>
          <p:cNvSpPr txBox="1"/>
          <p:nvPr/>
        </p:nvSpPr>
        <p:spPr>
          <a:xfrm>
            <a:off x="1" y="3159794"/>
            <a:ext cx="359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20798E"/>
                </a:solidFill>
              </a:rPr>
              <a:t>Свяжитесь с нами!</a:t>
            </a:r>
          </a:p>
        </p:txBody>
      </p:sp>
      <p:sp>
        <p:nvSpPr>
          <p:cNvPr id="2" name="Полилиния: фигура 1">
            <a:extLst>
              <a:ext uri="{FF2B5EF4-FFF2-40B4-BE49-F238E27FC236}">
                <a16:creationId xmlns:a16="http://schemas.microsoft.com/office/drawing/2014/main" xmlns="" id="{BEE3456F-7FBE-63B8-132A-20E8DB4BBDC4}"/>
              </a:ext>
            </a:extLst>
          </p:cNvPr>
          <p:cNvSpPr/>
          <p:nvPr/>
        </p:nvSpPr>
        <p:spPr>
          <a:xfrm>
            <a:off x="3599656" y="-12827"/>
            <a:ext cx="3614943" cy="5074931"/>
          </a:xfrm>
          <a:custGeom>
            <a:avLst/>
            <a:gdLst>
              <a:gd name="connsiteX0" fmla="*/ 2835990 w 3614943"/>
              <a:gd name="connsiteY0" fmla="*/ 0 h 5074931"/>
              <a:gd name="connsiteX1" fmla="*/ 3614943 w 3614943"/>
              <a:gd name="connsiteY1" fmla="*/ 0 h 5074931"/>
              <a:gd name="connsiteX2" fmla="*/ 3614943 w 3614943"/>
              <a:gd name="connsiteY2" fmla="*/ 617376 h 5074931"/>
              <a:gd name="connsiteX3" fmla="*/ 0 w 3614943"/>
              <a:gd name="connsiteY3" fmla="*/ 5074931 h 5074931"/>
              <a:gd name="connsiteX4" fmla="*/ 0 w 3614943"/>
              <a:gd name="connsiteY4" fmla="*/ 3497035 h 5074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4943" h="5074931">
                <a:moveTo>
                  <a:pt x="2835990" y="0"/>
                </a:moveTo>
                <a:lnTo>
                  <a:pt x="3614943" y="0"/>
                </a:lnTo>
                <a:lnTo>
                  <a:pt x="3614943" y="617376"/>
                </a:lnTo>
                <a:lnTo>
                  <a:pt x="0" y="5074931"/>
                </a:lnTo>
                <a:lnTo>
                  <a:pt x="0" y="3497035"/>
                </a:lnTo>
                <a:close/>
              </a:path>
            </a:pathLst>
          </a:custGeom>
          <a:solidFill>
            <a:srgbClr val="FFE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" name="Полилиния: фигура 6">
            <a:extLst>
              <a:ext uri="{FF2B5EF4-FFF2-40B4-BE49-F238E27FC236}">
                <a16:creationId xmlns:a16="http://schemas.microsoft.com/office/drawing/2014/main" xmlns="" id="{07B64185-465D-6DF0-0D24-A359FDEC46A8}"/>
              </a:ext>
            </a:extLst>
          </p:cNvPr>
          <p:cNvSpPr/>
          <p:nvPr/>
        </p:nvSpPr>
        <p:spPr>
          <a:xfrm>
            <a:off x="3599656" y="-12827"/>
            <a:ext cx="1582182" cy="1950975"/>
          </a:xfrm>
          <a:custGeom>
            <a:avLst/>
            <a:gdLst>
              <a:gd name="connsiteX0" fmla="*/ 302556 w 1582182"/>
              <a:gd name="connsiteY0" fmla="*/ 0 h 1950975"/>
              <a:gd name="connsiteX1" fmla="*/ 1582182 w 1582182"/>
              <a:gd name="connsiteY1" fmla="*/ 0 h 1950975"/>
              <a:gd name="connsiteX2" fmla="*/ 0 w 1582182"/>
              <a:gd name="connsiteY2" fmla="*/ 1950975 h 1950975"/>
              <a:gd name="connsiteX3" fmla="*/ 0 w 1582182"/>
              <a:gd name="connsiteY3" fmla="*/ 373079 h 195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2182" h="1950975">
                <a:moveTo>
                  <a:pt x="302556" y="0"/>
                </a:moveTo>
                <a:lnTo>
                  <a:pt x="1582182" y="0"/>
                </a:lnTo>
                <a:lnTo>
                  <a:pt x="0" y="1950975"/>
                </a:lnTo>
                <a:lnTo>
                  <a:pt x="0" y="373079"/>
                </a:lnTo>
                <a:close/>
              </a:path>
            </a:pathLst>
          </a:custGeom>
          <a:solidFill>
            <a:srgbClr val="FFE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xmlns="" id="{4D2DB9E9-38D7-24B8-E94E-DDEC87FD7907}"/>
              </a:ext>
            </a:extLst>
          </p:cNvPr>
          <p:cNvSpPr/>
          <p:nvPr/>
        </p:nvSpPr>
        <p:spPr>
          <a:xfrm>
            <a:off x="3599656" y="2150609"/>
            <a:ext cx="3614944" cy="5052225"/>
          </a:xfrm>
          <a:custGeom>
            <a:avLst/>
            <a:gdLst>
              <a:gd name="connsiteX0" fmla="*/ 3614944 w 3614944"/>
              <a:gd name="connsiteY0" fmla="*/ 0 h 5052225"/>
              <a:gd name="connsiteX1" fmla="*/ 3614944 w 3614944"/>
              <a:gd name="connsiteY1" fmla="*/ 1577896 h 5052225"/>
              <a:gd name="connsiteX2" fmla="*/ 797368 w 3614944"/>
              <a:gd name="connsiteY2" fmla="*/ 5052225 h 5052225"/>
              <a:gd name="connsiteX3" fmla="*/ 0 w 3614944"/>
              <a:gd name="connsiteY3" fmla="*/ 5052225 h 5052225"/>
              <a:gd name="connsiteX4" fmla="*/ 0 w 3614944"/>
              <a:gd name="connsiteY4" fmla="*/ 4457557 h 505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4944" h="5052225">
                <a:moveTo>
                  <a:pt x="3614944" y="0"/>
                </a:moveTo>
                <a:lnTo>
                  <a:pt x="3614944" y="1577896"/>
                </a:lnTo>
                <a:lnTo>
                  <a:pt x="797368" y="5052225"/>
                </a:lnTo>
                <a:lnTo>
                  <a:pt x="0" y="5052225"/>
                </a:lnTo>
                <a:lnTo>
                  <a:pt x="0" y="4457557"/>
                </a:lnTo>
                <a:close/>
              </a:path>
            </a:pathLst>
          </a:custGeom>
          <a:solidFill>
            <a:srgbClr val="FFE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xmlns="" id="{671B76F3-9EA9-5A90-9A1C-381AEE234900}"/>
              </a:ext>
            </a:extLst>
          </p:cNvPr>
          <p:cNvSpPr/>
          <p:nvPr/>
        </p:nvSpPr>
        <p:spPr>
          <a:xfrm>
            <a:off x="5650832" y="5274565"/>
            <a:ext cx="1563767" cy="1928268"/>
          </a:xfrm>
          <a:custGeom>
            <a:avLst/>
            <a:gdLst>
              <a:gd name="connsiteX0" fmla="*/ 1563767 w 1563767"/>
              <a:gd name="connsiteY0" fmla="*/ 0 h 1928268"/>
              <a:gd name="connsiteX1" fmla="*/ 1563767 w 1563767"/>
              <a:gd name="connsiteY1" fmla="*/ 1577896 h 1928268"/>
              <a:gd name="connsiteX2" fmla="*/ 1279626 w 1563767"/>
              <a:gd name="connsiteY2" fmla="*/ 1928268 h 1928268"/>
              <a:gd name="connsiteX3" fmla="*/ 0 w 1563767"/>
              <a:gd name="connsiteY3" fmla="*/ 1928268 h 1928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3767" h="1928268">
                <a:moveTo>
                  <a:pt x="1563767" y="0"/>
                </a:moveTo>
                <a:lnTo>
                  <a:pt x="1563767" y="1577896"/>
                </a:lnTo>
                <a:lnTo>
                  <a:pt x="1279626" y="1928268"/>
                </a:lnTo>
                <a:lnTo>
                  <a:pt x="0" y="1928268"/>
                </a:lnTo>
                <a:close/>
              </a:path>
            </a:pathLst>
          </a:custGeom>
          <a:solidFill>
            <a:srgbClr val="FFE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4D748C38-C154-0E18-ED83-9FC918447752}"/>
              </a:ext>
            </a:extLst>
          </p:cNvPr>
          <p:cNvCxnSpPr>
            <a:cxnSpLocks/>
          </p:cNvCxnSpPr>
          <p:nvPr/>
        </p:nvCxnSpPr>
        <p:spPr>
          <a:xfrm>
            <a:off x="3599656" y="0"/>
            <a:ext cx="0" cy="7199313"/>
          </a:xfrm>
          <a:prstGeom prst="line">
            <a:avLst/>
          </a:prstGeom>
          <a:ln w="9525" cap="flat" cmpd="sng" algn="ctr">
            <a:solidFill>
              <a:srgbClr val="FFE8A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12CEDC93-BE88-C9C2-849A-5FF29E9E06E5}"/>
              </a:ext>
            </a:extLst>
          </p:cNvPr>
          <p:cNvSpPr/>
          <p:nvPr/>
        </p:nvSpPr>
        <p:spPr>
          <a:xfrm>
            <a:off x="3843542" y="285456"/>
            <a:ext cx="36000" cy="262800"/>
          </a:xfrm>
          <a:prstGeom prst="rect">
            <a:avLst/>
          </a:prstGeom>
          <a:solidFill>
            <a:srgbClr val="FFE8A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0798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E071831-F4E8-3D4C-3978-0F30692B7153}"/>
              </a:ext>
            </a:extLst>
          </p:cNvPr>
          <p:cNvSpPr txBox="1"/>
          <p:nvPr/>
        </p:nvSpPr>
        <p:spPr>
          <a:xfrm>
            <a:off x="3832935" y="374191"/>
            <a:ext cx="31182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i="1" dirty="0">
                <a:solidFill>
                  <a:srgbClr val="20798E"/>
                </a:solidFill>
              </a:rPr>
              <a:t>Профессия врача - служить людям, оказывая медицинскую помощь, честно исполняя свой врачебный долг, постоянно совершенствуя свое профессиональное мастерство, спасая жизни людей.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2FC79D-6E80-6552-23F4-D983D309C473}"/>
              </a:ext>
            </a:extLst>
          </p:cNvPr>
          <p:cNvSpPr txBox="1"/>
          <p:nvPr/>
        </p:nvSpPr>
        <p:spPr>
          <a:xfrm>
            <a:off x="3832935" y="1693957"/>
            <a:ext cx="3118282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i="1" dirty="0">
                <a:solidFill>
                  <a:srgbClr val="20798E"/>
                </a:solidFill>
              </a:rPr>
              <a:t>Стань частью команды - </a:t>
            </a:r>
            <a:br>
              <a:rPr lang="ru-RU" sz="1200" b="1" i="1" dirty="0">
                <a:solidFill>
                  <a:srgbClr val="20798E"/>
                </a:solidFill>
              </a:rPr>
            </a:br>
            <a:r>
              <a:rPr lang="ru-RU" sz="1200" b="1" i="1" dirty="0">
                <a:solidFill>
                  <a:srgbClr val="20798E"/>
                </a:solidFill>
              </a:rPr>
              <a:t>заключи договор о целевом обучении!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12C69DF-363D-C60A-BE47-16580F83426E}"/>
              </a:ext>
            </a:extLst>
          </p:cNvPr>
          <p:cNvSpPr txBox="1"/>
          <p:nvPr/>
        </p:nvSpPr>
        <p:spPr>
          <a:xfrm>
            <a:off x="3832934" y="2348925"/>
            <a:ext cx="31182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i="1" dirty="0">
                <a:solidFill>
                  <a:srgbClr val="20798E"/>
                </a:solidFill>
              </a:rPr>
              <a:t>Смоленская область нуждается </a:t>
            </a:r>
            <a:br>
              <a:rPr lang="ru-RU" sz="1200" b="1" i="1" dirty="0">
                <a:solidFill>
                  <a:srgbClr val="20798E"/>
                </a:solidFill>
              </a:rPr>
            </a:br>
            <a:r>
              <a:rPr lang="ru-RU" sz="1200" b="1" i="1" dirty="0">
                <a:solidFill>
                  <a:srgbClr val="20798E"/>
                </a:solidFill>
              </a:rPr>
              <a:t>в молодых, энергичных специалистах которые захотят и смогут внести свой вклад в развитие смоленского здравоохранения.</a:t>
            </a: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1C33F74A-C9C9-628B-6163-94EA36F659A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7" t="7551" r="10610"/>
          <a:stretch/>
        </p:blipFill>
        <p:spPr>
          <a:xfrm>
            <a:off x="3599654" y="3457201"/>
            <a:ext cx="3599656" cy="3742111"/>
          </a:xfrm>
          <a:custGeom>
            <a:avLst/>
            <a:gdLst>
              <a:gd name="connsiteX0" fmla="*/ 3599656 w 3599656"/>
              <a:gd name="connsiteY0" fmla="*/ 0 h 3742111"/>
              <a:gd name="connsiteX1" fmla="*/ 3599656 w 3599656"/>
              <a:gd name="connsiteY1" fmla="*/ 3742111 h 3742111"/>
              <a:gd name="connsiteX2" fmla="*/ 0 w 3599656"/>
              <a:gd name="connsiteY2" fmla="*/ 3742111 h 3742111"/>
              <a:gd name="connsiteX3" fmla="*/ 0 w 3599656"/>
              <a:gd name="connsiteY3" fmla="*/ 565073 h 3742111"/>
              <a:gd name="connsiteX4" fmla="*/ 339225 w 3599656"/>
              <a:gd name="connsiteY4" fmla="*/ 473104 h 3742111"/>
              <a:gd name="connsiteX5" fmla="*/ 3599656 w 3599656"/>
              <a:gd name="connsiteY5" fmla="*/ 0 h 3742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99656" h="3742111">
                <a:moveTo>
                  <a:pt x="3599656" y="0"/>
                </a:moveTo>
                <a:lnTo>
                  <a:pt x="3599656" y="3742111"/>
                </a:lnTo>
                <a:lnTo>
                  <a:pt x="0" y="3742111"/>
                </a:lnTo>
                <a:lnTo>
                  <a:pt x="0" y="565073"/>
                </a:lnTo>
                <a:lnTo>
                  <a:pt x="339225" y="473104"/>
                </a:lnTo>
                <a:cubicBezTo>
                  <a:pt x="1138954" y="252131"/>
                  <a:pt x="2024807" y="0"/>
                  <a:pt x="3599656" y="0"/>
                </a:cubicBezTo>
                <a:close/>
              </a:path>
            </a:pathLst>
          </a:cu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id="{64CFB8BA-2047-EC0C-DAA8-52BCC0876B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2" y="398293"/>
            <a:ext cx="2210508" cy="254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1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олилиния: фигура 53">
            <a:extLst>
              <a:ext uri="{FF2B5EF4-FFF2-40B4-BE49-F238E27FC236}">
                <a16:creationId xmlns:a16="http://schemas.microsoft.com/office/drawing/2014/main" xmlns="" id="{7FB26269-7269-BDE4-60C4-E48F505683C0}"/>
              </a:ext>
            </a:extLst>
          </p:cNvPr>
          <p:cNvSpPr/>
          <p:nvPr/>
        </p:nvSpPr>
        <p:spPr>
          <a:xfrm>
            <a:off x="3599656" y="-12827"/>
            <a:ext cx="3614943" cy="5074931"/>
          </a:xfrm>
          <a:custGeom>
            <a:avLst/>
            <a:gdLst>
              <a:gd name="connsiteX0" fmla="*/ 2835990 w 3614943"/>
              <a:gd name="connsiteY0" fmla="*/ 0 h 5074931"/>
              <a:gd name="connsiteX1" fmla="*/ 3614943 w 3614943"/>
              <a:gd name="connsiteY1" fmla="*/ 0 h 5074931"/>
              <a:gd name="connsiteX2" fmla="*/ 3614943 w 3614943"/>
              <a:gd name="connsiteY2" fmla="*/ 617376 h 5074931"/>
              <a:gd name="connsiteX3" fmla="*/ 0 w 3614943"/>
              <a:gd name="connsiteY3" fmla="*/ 5074931 h 5074931"/>
              <a:gd name="connsiteX4" fmla="*/ 0 w 3614943"/>
              <a:gd name="connsiteY4" fmla="*/ 3497035 h 5074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4943" h="5074931">
                <a:moveTo>
                  <a:pt x="2835990" y="0"/>
                </a:moveTo>
                <a:lnTo>
                  <a:pt x="3614943" y="0"/>
                </a:lnTo>
                <a:lnTo>
                  <a:pt x="3614943" y="617376"/>
                </a:lnTo>
                <a:lnTo>
                  <a:pt x="0" y="5074931"/>
                </a:lnTo>
                <a:lnTo>
                  <a:pt x="0" y="3497035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3" name="Полилиния: фигура 52">
            <a:extLst>
              <a:ext uri="{FF2B5EF4-FFF2-40B4-BE49-F238E27FC236}">
                <a16:creationId xmlns:a16="http://schemas.microsoft.com/office/drawing/2014/main" xmlns="" id="{5ABE9A1B-3835-7CB8-9314-1E254B790585}"/>
              </a:ext>
            </a:extLst>
          </p:cNvPr>
          <p:cNvSpPr/>
          <p:nvPr/>
        </p:nvSpPr>
        <p:spPr>
          <a:xfrm>
            <a:off x="3599656" y="-12827"/>
            <a:ext cx="1582182" cy="1950975"/>
          </a:xfrm>
          <a:custGeom>
            <a:avLst/>
            <a:gdLst>
              <a:gd name="connsiteX0" fmla="*/ 302556 w 1582182"/>
              <a:gd name="connsiteY0" fmla="*/ 0 h 1950975"/>
              <a:gd name="connsiteX1" fmla="*/ 1582182 w 1582182"/>
              <a:gd name="connsiteY1" fmla="*/ 0 h 1950975"/>
              <a:gd name="connsiteX2" fmla="*/ 0 w 1582182"/>
              <a:gd name="connsiteY2" fmla="*/ 1950975 h 1950975"/>
              <a:gd name="connsiteX3" fmla="*/ 0 w 1582182"/>
              <a:gd name="connsiteY3" fmla="*/ 373079 h 195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2182" h="1950975">
                <a:moveTo>
                  <a:pt x="302556" y="0"/>
                </a:moveTo>
                <a:lnTo>
                  <a:pt x="1582182" y="0"/>
                </a:lnTo>
                <a:lnTo>
                  <a:pt x="0" y="1950975"/>
                </a:lnTo>
                <a:lnTo>
                  <a:pt x="0" y="37307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9" name="Полилиния: фигура 58">
            <a:extLst>
              <a:ext uri="{FF2B5EF4-FFF2-40B4-BE49-F238E27FC236}">
                <a16:creationId xmlns:a16="http://schemas.microsoft.com/office/drawing/2014/main" xmlns="" id="{F2965028-1233-4D73-1792-7E96F5C23B09}"/>
              </a:ext>
            </a:extLst>
          </p:cNvPr>
          <p:cNvSpPr/>
          <p:nvPr/>
        </p:nvSpPr>
        <p:spPr>
          <a:xfrm>
            <a:off x="3599656" y="2150609"/>
            <a:ext cx="3614944" cy="5052225"/>
          </a:xfrm>
          <a:custGeom>
            <a:avLst/>
            <a:gdLst>
              <a:gd name="connsiteX0" fmla="*/ 3614944 w 3614944"/>
              <a:gd name="connsiteY0" fmla="*/ 0 h 5052225"/>
              <a:gd name="connsiteX1" fmla="*/ 3614944 w 3614944"/>
              <a:gd name="connsiteY1" fmla="*/ 1577896 h 5052225"/>
              <a:gd name="connsiteX2" fmla="*/ 797368 w 3614944"/>
              <a:gd name="connsiteY2" fmla="*/ 5052225 h 5052225"/>
              <a:gd name="connsiteX3" fmla="*/ 0 w 3614944"/>
              <a:gd name="connsiteY3" fmla="*/ 5052225 h 5052225"/>
              <a:gd name="connsiteX4" fmla="*/ 0 w 3614944"/>
              <a:gd name="connsiteY4" fmla="*/ 4457557 h 505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4944" h="5052225">
                <a:moveTo>
                  <a:pt x="3614944" y="0"/>
                </a:moveTo>
                <a:lnTo>
                  <a:pt x="3614944" y="1577896"/>
                </a:lnTo>
                <a:lnTo>
                  <a:pt x="797368" y="5052225"/>
                </a:lnTo>
                <a:lnTo>
                  <a:pt x="0" y="5052225"/>
                </a:lnTo>
                <a:lnTo>
                  <a:pt x="0" y="4457557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Полилиния: фигура 57">
            <a:extLst>
              <a:ext uri="{FF2B5EF4-FFF2-40B4-BE49-F238E27FC236}">
                <a16:creationId xmlns:a16="http://schemas.microsoft.com/office/drawing/2014/main" xmlns="" id="{50E0D46B-82C4-511A-67CB-9D742BC5E08A}"/>
              </a:ext>
            </a:extLst>
          </p:cNvPr>
          <p:cNvSpPr/>
          <p:nvPr/>
        </p:nvSpPr>
        <p:spPr>
          <a:xfrm>
            <a:off x="5650832" y="5274565"/>
            <a:ext cx="1563767" cy="1928268"/>
          </a:xfrm>
          <a:custGeom>
            <a:avLst/>
            <a:gdLst>
              <a:gd name="connsiteX0" fmla="*/ 1563767 w 1563767"/>
              <a:gd name="connsiteY0" fmla="*/ 0 h 1928268"/>
              <a:gd name="connsiteX1" fmla="*/ 1563767 w 1563767"/>
              <a:gd name="connsiteY1" fmla="*/ 1577896 h 1928268"/>
              <a:gd name="connsiteX2" fmla="*/ 1279626 w 1563767"/>
              <a:gd name="connsiteY2" fmla="*/ 1928268 h 1928268"/>
              <a:gd name="connsiteX3" fmla="*/ 0 w 1563767"/>
              <a:gd name="connsiteY3" fmla="*/ 1928268 h 1928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3767" h="1928268">
                <a:moveTo>
                  <a:pt x="1563767" y="0"/>
                </a:moveTo>
                <a:lnTo>
                  <a:pt x="1563767" y="1577896"/>
                </a:lnTo>
                <a:lnTo>
                  <a:pt x="1279626" y="1928268"/>
                </a:lnTo>
                <a:lnTo>
                  <a:pt x="0" y="192826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CFA875B7-4E8E-8685-C744-88EAC244E4EC}"/>
              </a:ext>
            </a:extLst>
          </p:cNvPr>
          <p:cNvSpPr/>
          <p:nvPr/>
        </p:nvSpPr>
        <p:spPr>
          <a:xfrm>
            <a:off x="1" y="1"/>
            <a:ext cx="3599655" cy="4331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6" name="Полилиния: фигура 65">
            <a:extLst>
              <a:ext uri="{FF2B5EF4-FFF2-40B4-BE49-F238E27FC236}">
                <a16:creationId xmlns:a16="http://schemas.microsoft.com/office/drawing/2014/main" xmlns="" id="{6E7FA9E9-0D8C-625B-5E58-4B5B9FB05A56}"/>
              </a:ext>
            </a:extLst>
          </p:cNvPr>
          <p:cNvSpPr/>
          <p:nvPr/>
        </p:nvSpPr>
        <p:spPr>
          <a:xfrm>
            <a:off x="-15289" y="-12827"/>
            <a:ext cx="3614943" cy="4344520"/>
          </a:xfrm>
          <a:custGeom>
            <a:avLst/>
            <a:gdLst>
              <a:gd name="connsiteX0" fmla="*/ 2835990 w 3614943"/>
              <a:gd name="connsiteY0" fmla="*/ 0 h 4344520"/>
              <a:gd name="connsiteX1" fmla="*/ 3614943 w 3614943"/>
              <a:gd name="connsiteY1" fmla="*/ 0 h 4344520"/>
              <a:gd name="connsiteX2" fmla="*/ 3614943 w 3614943"/>
              <a:gd name="connsiteY2" fmla="*/ 617376 h 4344520"/>
              <a:gd name="connsiteX3" fmla="*/ 592342 w 3614943"/>
              <a:gd name="connsiteY3" fmla="*/ 4344520 h 4344520"/>
              <a:gd name="connsiteX4" fmla="*/ 0 w 3614943"/>
              <a:gd name="connsiteY4" fmla="*/ 4344520 h 4344520"/>
              <a:gd name="connsiteX5" fmla="*/ 0 w 3614943"/>
              <a:gd name="connsiteY5" fmla="*/ 3497035 h 434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943" h="4344520">
                <a:moveTo>
                  <a:pt x="2835990" y="0"/>
                </a:moveTo>
                <a:lnTo>
                  <a:pt x="3614943" y="0"/>
                </a:lnTo>
                <a:lnTo>
                  <a:pt x="3614943" y="617376"/>
                </a:lnTo>
                <a:lnTo>
                  <a:pt x="592342" y="4344520"/>
                </a:lnTo>
                <a:lnTo>
                  <a:pt x="0" y="4344520"/>
                </a:lnTo>
                <a:lnTo>
                  <a:pt x="0" y="3497035"/>
                </a:lnTo>
                <a:close/>
              </a:path>
            </a:pathLst>
          </a:custGeom>
          <a:solidFill>
            <a:srgbClr val="81CCD2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2" name="Полилиния: фигура 61">
            <a:extLst>
              <a:ext uri="{FF2B5EF4-FFF2-40B4-BE49-F238E27FC236}">
                <a16:creationId xmlns:a16="http://schemas.microsoft.com/office/drawing/2014/main" xmlns="" id="{FB4FA7AE-7FEA-A696-3877-4483EE80C4C1}"/>
              </a:ext>
            </a:extLst>
          </p:cNvPr>
          <p:cNvSpPr/>
          <p:nvPr/>
        </p:nvSpPr>
        <p:spPr>
          <a:xfrm>
            <a:off x="-15289" y="-12827"/>
            <a:ext cx="1582182" cy="1950975"/>
          </a:xfrm>
          <a:custGeom>
            <a:avLst/>
            <a:gdLst>
              <a:gd name="connsiteX0" fmla="*/ 302556 w 1582182"/>
              <a:gd name="connsiteY0" fmla="*/ 0 h 1950975"/>
              <a:gd name="connsiteX1" fmla="*/ 1582182 w 1582182"/>
              <a:gd name="connsiteY1" fmla="*/ 0 h 1950975"/>
              <a:gd name="connsiteX2" fmla="*/ 0 w 1582182"/>
              <a:gd name="connsiteY2" fmla="*/ 1950975 h 1950975"/>
              <a:gd name="connsiteX3" fmla="*/ 0 w 1582182"/>
              <a:gd name="connsiteY3" fmla="*/ 373079 h 195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2182" h="1950975">
                <a:moveTo>
                  <a:pt x="302556" y="0"/>
                </a:moveTo>
                <a:lnTo>
                  <a:pt x="1582182" y="0"/>
                </a:lnTo>
                <a:lnTo>
                  <a:pt x="0" y="1950975"/>
                </a:lnTo>
                <a:lnTo>
                  <a:pt x="0" y="373079"/>
                </a:lnTo>
                <a:close/>
              </a:path>
            </a:pathLst>
          </a:custGeom>
          <a:solidFill>
            <a:srgbClr val="81CCD2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7" name="Полилиния: фигура 66">
            <a:extLst>
              <a:ext uri="{FF2B5EF4-FFF2-40B4-BE49-F238E27FC236}">
                <a16:creationId xmlns:a16="http://schemas.microsoft.com/office/drawing/2014/main" xmlns="" id="{6C7CAB18-1DF6-6E2A-E7E2-3D6BB050E142}"/>
              </a:ext>
            </a:extLst>
          </p:cNvPr>
          <p:cNvSpPr/>
          <p:nvPr/>
        </p:nvSpPr>
        <p:spPr>
          <a:xfrm>
            <a:off x="1830863" y="2150609"/>
            <a:ext cx="1768793" cy="2181084"/>
          </a:xfrm>
          <a:custGeom>
            <a:avLst/>
            <a:gdLst>
              <a:gd name="connsiteX0" fmla="*/ 1768793 w 1768793"/>
              <a:gd name="connsiteY0" fmla="*/ 0 h 2181084"/>
              <a:gd name="connsiteX1" fmla="*/ 1768793 w 1768793"/>
              <a:gd name="connsiteY1" fmla="*/ 1577896 h 2181084"/>
              <a:gd name="connsiteX2" fmla="*/ 1279626 w 1768793"/>
              <a:gd name="connsiteY2" fmla="*/ 2181084 h 2181084"/>
              <a:gd name="connsiteX3" fmla="*/ 0 w 1768793"/>
              <a:gd name="connsiteY3" fmla="*/ 2181084 h 2181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8793" h="2181084">
                <a:moveTo>
                  <a:pt x="1768793" y="0"/>
                </a:moveTo>
                <a:lnTo>
                  <a:pt x="1768793" y="1577896"/>
                </a:lnTo>
                <a:lnTo>
                  <a:pt x="1279626" y="2181084"/>
                </a:lnTo>
                <a:lnTo>
                  <a:pt x="0" y="2181084"/>
                </a:lnTo>
                <a:close/>
              </a:path>
            </a:pathLst>
          </a:custGeom>
          <a:solidFill>
            <a:srgbClr val="81CCD2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31B2362C-45CE-335B-D51F-A9C42DB4F849}"/>
              </a:ext>
            </a:extLst>
          </p:cNvPr>
          <p:cNvSpPr/>
          <p:nvPr/>
        </p:nvSpPr>
        <p:spPr>
          <a:xfrm>
            <a:off x="1" y="3374973"/>
            <a:ext cx="3599655" cy="3823856"/>
          </a:xfrm>
          <a:prstGeom prst="rect">
            <a:avLst/>
          </a:prstGeom>
          <a:solidFill>
            <a:srgbClr val="207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A918DE04-06C6-DA16-4C2C-8E0AF202B567}"/>
              </a:ext>
            </a:extLst>
          </p:cNvPr>
          <p:cNvCxnSpPr>
            <a:cxnSpLocks/>
          </p:cNvCxnSpPr>
          <p:nvPr/>
        </p:nvCxnSpPr>
        <p:spPr>
          <a:xfrm>
            <a:off x="3599656" y="0"/>
            <a:ext cx="0" cy="7199313"/>
          </a:xfrm>
          <a:prstGeom prst="line">
            <a:avLst/>
          </a:prstGeom>
          <a:ln w="9525" cap="flat" cmpd="sng" algn="ctr">
            <a:solidFill>
              <a:srgbClr val="81CCD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FE3F05F-88A2-111F-CE77-3741113A084E}"/>
              </a:ext>
            </a:extLst>
          </p:cNvPr>
          <p:cNvSpPr txBox="1"/>
          <p:nvPr/>
        </p:nvSpPr>
        <p:spPr>
          <a:xfrm>
            <a:off x="353365" y="170042"/>
            <a:ext cx="309117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20798E"/>
                </a:solidFill>
              </a:rPr>
              <a:t>Целевое обучение с целью получения высшего медицинского или фармацевтического образования, освоения программ ординатуры.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B79A730-3AD6-BA65-7F42-C71FF1FF257A}"/>
              </a:ext>
            </a:extLst>
          </p:cNvPr>
          <p:cNvSpPr txBox="1"/>
          <p:nvPr/>
        </p:nvSpPr>
        <p:spPr>
          <a:xfrm>
            <a:off x="228601" y="809485"/>
            <a:ext cx="3215935" cy="1030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950" dirty="0">
                <a:solidFill>
                  <a:srgbClr val="20798E"/>
                </a:solidFill>
              </a:rPr>
              <a:t>Организация работы по заключению договоров о целевом обучении с целью получения высшего медицинского или фармацевтического образования, освоения программ ординатуры проводится в соответствии с постановлением Правительства Российской Федерации от 13 октября 2020 г. № 1681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B3BF03F-C1AF-834F-9A8A-173EA6BF823E}"/>
              </a:ext>
            </a:extLst>
          </p:cNvPr>
          <p:cNvSpPr txBox="1"/>
          <p:nvPr/>
        </p:nvSpPr>
        <p:spPr>
          <a:xfrm>
            <a:off x="228600" y="1848955"/>
            <a:ext cx="3215935" cy="796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950" dirty="0">
                <a:solidFill>
                  <a:srgbClr val="20798E"/>
                </a:solidFill>
              </a:rPr>
              <a:t>Договором о целевом обучении устанавливается, что обязательства заказчика по трудоустройству гражданина будут исполнены посредством заключения трудового договора с гражданином или заключения трудового договора между гражданином и организацией-работодателем на срок, составляющий не менее 3 лет.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09BCE6-F4BC-1530-CBFE-C17799227353}"/>
              </a:ext>
            </a:extLst>
          </p:cNvPr>
          <p:cNvSpPr txBox="1"/>
          <p:nvPr/>
        </p:nvSpPr>
        <p:spPr>
          <a:xfrm>
            <a:off x="228599" y="2657709"/>
            <a:ext cx="3215935" cy="563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950" dirty="0">
                <a:solidFill>
                  <a:srgbClr val="20798E"/>
                </a:solidFill>
              </a:rPr>
              <a:t>Заключив договор о целевом обучении, гражданин приобретает право на получение ежемесячной денежной выплаты. Размер ежемесячной денежной выплаты составляет 3 000 рублей.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93AE6F6-F768-EAC0-38D8-9E1E76C7F10E}"/>
              </a:ext>
            </a:extLst>
          </p:cNvPr>
          <p:cNvSpPr txBox="1"/>
          <p:nvPr/>
        </p:nvSpPr>
        <p:spPr>
          <a:xfrm>
            <a:off x="353364" y="3379838"/>
            <a:ext cx="309117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Меры социальной поддержки </a:t>
            </a:r>
            <a:br>
              <a:rPr lang="ru-RU" sz="1100" b="1" dirty="0">
                <a:solidFill>
                  <a:schemeClr val="bg1"/>
                </a:solidFill>
              </a:rPr>
            </a:br>
            <a:r>
              <a:rPr lang="ru-RU" sz="1100" b="1" dirty="0">
                <a:solidFill>
                  <a:schemeClr val="bg1"/>
                </a:solidFill>
              </a:rPr>
              <a:t>после завершения обучения: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4A60BAC-C70B-A766-E4CC-E13FBECFC9F9}"/>
              </a:ext>
            </a:extLst>
          </p:cNvPr>
          <p:cNvSpPr txBox="1"/>
          <p:nvPr/>
        </p:nvSpPr>
        <p:spPr>
          <a:xfrm>
            <a:off x="228600" y="3836374"/>
            <a:ext cx="3215935" cy="679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950" dirty="0">
                <a:solidFill>
                  <a:schemeClr val="bg1"/>
                </a:solidFill>
              </a:rPr>
              <a:t>Для молодых специалистов, завершивших обучение по договорам о целевом обучении и трудоустроенных в медицинские организации, подведомственные Департаменту за счет средств областного бюджета реализуются следующие меры социальной поддержки: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74CFDB3-C15C-3011-44F1-7C8B73B7C1AF}"/>
              </a:ext>
            </a:extLst>
          </p:cNvPr>
          <p:cNvSpPr txBox="1"/>
          <p:nvPr/>
        </p:nvSpPr>
        <p:spPr>
          <a:xfrm>
            <a:off x="3879542" y="170042"/>
            <a:ext cx="309117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20798E"/>
                </a:solidFill>
              </a:rPr>
              <a:t>Программа «Земский доктор»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81218FA-AB36-EB3A-6259-A652F746AEDB}"/>
              </a:ext>
            </a:extLst>
          </p:cNvPr>
          <p:cNvSpPr txBox="1"/>
          <p:nvPr/>
        </p:nvSpPr>
        <p:spPr>
          <a:xfrm>
            <a:off x="3754778" y="440530"/>
            <a:ext cx="321593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rgbClr val="20798E"/>
                </a:solidFill>
              </a:rPr>
              <a:t>После завершения обучения по целевому договору, трудоустроившись по своему желанию на работу в областное государственное учреждение здравоохранения, расположенное в месте проживания: в сельские населенные пункты, либо рабочие поселки, либо поселки городского типа, либо города с населением до 50 тыс. человек, возможно стать участником программы «Земский доктор», получить выплату в размере 1 млн. рублей.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4B64CE8-2053-8BCF-5747-420A2B5CA8AB}"/>
              </a:ext>
            </a:extLst>
          </p:cNvPr>
          <p:cNvSpPr txBox="1"/>
          <p:nvPr/>
        </p:nvSpPr>
        <p:spPr>
          <a:xfrm>
            <a:off x="228600" y="4525822"/>
            <a:ext cx="3215935" cy="227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предоставление единовременного денежного пособия в размере 200 тыс. руб. врачам, обучавшихся на условиях целевого обучения;</a:t>
            </a:r>
          </a:p>
          <a:p>
            <a:pPr marL="171450" indent="-171450"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денежная компенсация за наем жилья 10 000 рублей – для работников, обучавшихся на условиях целевого обучения;</a:t>
            </a:r>
          </a:p>
          <a:p>
            <a:pPr marL="171450" indent="-171450"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ежемесячные денежные выплаты (10 000 рублей врачам-анестезиологам-реаниматологам, 5000 рублей врачам выездных бригад отделений экстренной и планово-консультативной помощи, выездных анестезиолого-реанимационных (неонатальных) бригад скорой медицинской помощи; </a:t>
            </a:r>
          </a:p>
          <a:p>
            <a:pPr marL="171450" indent="-171450"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ежемесячные выплаты врачам скорой медицинской помощи, имеющим стаж работы менее 3 лет (5000 рублей);</a:t>
            </a:r>
          </a:p>
          <a:p>
            <a:pPr marL="171450" indent="-171450"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950" dirty="0">
                <a:solidFill>
                  <a:schemeClr val="bg1"/>
                </a:solidFill>
              </a:rPr>
              <a:t>предоставление служебного жилья.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952738E-F20D-453E-8302-6D532B80FD51}"/>
              </a:ext>
            </a:extLst>
          </p:cNvPr>
          <p:cNvSpPr txBox="1"/>
          <p:nvPr/>
        </p:nvSpPr>
        <p:spPr>
          <a:xfrm>
            <a:off x="3754779" y="4891852"/>
            <a:ext cx="321593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rgbClr val="20798E"/>
                </a:solidFill>
              </a:rPr>
              <a:t>Информация о порядке заключения договоров о целевом обучении, нормативно-правовые акты размещены на официальном сайте Департамента Смоленской области по здравоохранению в информационно-телекоммуникационной сети «Интернет» по адресу: </a:t>
            </a:r>
          </a:p>
          <a:p>
            <a:pPr algn="just"/>
            <a:r>
              <a:rPr lang="ru-RU" sz="1000" dirty="0">
                <a:solidFill>
                  <a:srgbClr val="0070C0"/>
                </a:solidFill>
              </a:rPr>
              <a:t>http://zdrav-smolensk.ru/for-specialists/targeted-training/ </a:t>
            </a:r>
            <a:r>
              <a:rPr lang="ru-RU" sz="1000" dirty="0">
                <a:solidFill>
                  <a:srgbClr val="20798E"/>
                </a:solidFill>
              </a:rPr>
              <a:t>вкладка «Целевое обучение».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8DB5BF5-4753-72F4-D961-70838966CBA1}"/>
              </a:ext>
            </a:extLst>
          </p:cNvPr>
          <p:cNvSpPr txBox="1"/>
          <p:nvPr/>
        </p:nvSpPr>
        <p:spPr>
          <a:xfrm>
            <a:off x="3754778" y="1996385"/>
            <a:ext cx="32159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solidFill>
                  <a:srgbClr val="20798E"/>
                </a:solidFill>
              </a:rPr>
              <a:t>В случае неисполнения </a:t>
            </a:r>
            <a:r>
              <a:rPr lang="ru-RU" sz="1000" dirty="0">
                <a:solidFill>
                  <a:srgbClr val="20798E"/>
                </a:solidFill>
              </a:rPr>
              <a:t>предусмотренных договором о целевом обучении обязательств по обучению и (или) осуществлению трудовой деятельности </a:t>
            </a:r>
            <a:r>
              <a:rPr lang="ru-RU" sz="1000" b="1" dirty="0">
                <a:solidFill>
                  <a:srgbClr val="20798E"/>
                </a:solidFill>
              </a:rPr>
              <a:t>гражданин обязан:</a:t>
            </a:r>
            <a:endParaRPr lang="ru-RU" sz="1000" dirty="0">
              <a:solidFill>
                <a:srgbClr val="20798E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5F9FE6E-DF38-29B6-2F49-91B035855EC1}"/>
              </a:ext>
            </a:extLst>
          </p:cNvPr>
          <p:cNvSpPr txBox="1"/>
          <p:nvPr/>
        </p:nvSpPr>
        <p:spPr>
          <a:xfrm>
            <a:off x="3754778" y="2713149"/>
            <a:ext cx="3215935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000" dirty="0">
                <a:solidFill>
                  <a:srgbClr val="20798E"/>
                </a:solidFill>
              </a:rPr>
              <a:t>возместить заказчику в полном объеме расходы, связанные с предоставлением мер поддержки;</a:t>
            </a:r>
          </a:p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000" dirty="0">
                <a:solidFill>
                  <a:srgbClr val="20798E"/>
                </a:solidFill>
              </a:rPr>
              <a:t>выплатить штраф в размере расходов федерального бюджета, осуществленных на обучение гражданина в организации, осуществляющей образовательную деятельность по образовательным программам высшего образования за счет средств федерального бюджета. Штраф выплачивается организации, осуществляющей образовательную деятельность по образовательным программам высшего образования за счет средств федерального бюджета, в которой гражданин обучался в соответствии с договором о целевом обучении.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2B3DC0C-C0A5-2FFD-4A10-616992A43115}"/>
              </a:ext>
            </a:extLst>
          </p:cNvPr>
          <p:cNvSpPr txBox="1"/>
          <p:nvPr/>
        </p:nvSpPr>
        <p:spPr>
          <a:xfrm>
            <a:off x="3754779" y="6224169"/>
            <a:ext cx="321593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rgbClr val="20798E"/>
                </a:solidFill>
              </a:rPr>
              <a:t>Телефоны для получения дополнительной информации по вопросу заключения  договора о целевом обучении: (4812) 29-22-05, 20-49-22.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38E28EF-2B06-BBEE-5C55-ED80C25FE8D2}"/>
              </a:ext>
            </a:extLst>
          </p:cNvPr>
          <p:cNvSpPr/>
          <p:nvPr/>
        </p:nvSpPr>
        <p:spPr>
          <a:xfrm>
            <a:off x="317364" y="170042"/>
            <a:ext cx="36000" cy="600164"/>
          </a:xfrm>
          <a:prstGeom prst="rect">
            <a:avLst/>
          </a:prstGeom>
          <a:solidFill>
            <a:srgbClr val="207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F24AF8C-60ED-5F60-471C-88F00805F2EE}"/>
              </a:ext>
            </a:extLst>
          </p:cNvPr>
          <p:cNvSpPr/>
          <p:nvPr/>
        </p:nvSpPr>
        <p:spPr>
          <a:xfrm>
            <a:off x="317364" y="3379838"/>
            <a:ext cx="36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3C686D4-DBFA-D2CA-0D6B-E9EA218CB630}"/>
              </a:ext>
            </a:extLst>
          </p:cNvPr>
          <p:cNvSpPr/>
          <p:nvPr/>
        </p:nvSpPr>
        <p:spPr>
          <a:xfrm>
            <a:off x="3843542" y="170042"/>
            <a:ext cx="36000" cy="262800"/>
          </a:xfrm>
          <a:prstGeom prst="rect">
            <a:avLst/>
          </a:prstGeom>
          <a:solidFill>
            <a:srgbClr val="207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079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183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921</TotalTime>
  <Words>541</Words>
  <Application>Microsoft Office PowerPoint</Application>
  <PresentationFormat>Произвольный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Тимофеев</dc:creator>
  <cp:lastModifiedBy>Ващилина</cp:lastModifiedBy>
  <cp:revision>14</cp:revision>
  <dcterms:created xsi:type="dcterms:W3CDTF">2023-05-17T05:50:32Z</dcterms:created>
  <dcterms:modified xsi:type="dcterms:W3CDTF">2023-05-23T12:37:50Z</dcterms:modified>
</cp:coreProperties>
</file>